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821" r:id="rId5"/>
  </p:sldMasterIdLst>
  <p:notesMasterIdLst>
    <p:notesMasterId r:id="rId24"/>
  </p:notesMasterIdLst>
  <p:handoutMasterIdLst>
    <p:handoutMasterId r:id="rId25"/>
  </p:handoutMasterIdLst>
  <p:sldIdLst>
    <p:sldId id="267" r:id="rId6"/>
    <p:sldId id="279" r:id="rId7"/>
    <p:sldId id="552" r:id="rId8"/>
    <p:sldId id="553" r:id="rId9"/>
    <p:sldId id="278" r:id="rId10"/>
    <p:sldId id="554" r:id="rId11"/>
    <p:sldId id="280" r:id="rId12"/>
    <p:sldId id="281" r:id="rId13"/>
    <p:sldId id="550" r:id="rId14"/>
    <p:sldId id="535" r:id="rId15"/>
    <p:sldId id="325" r:id="rId16"/>
    <p:sldId id="558" r:id="rId17"/>
    <p:sldId id="544" r:id="rId18"/>
    <p:sldId id="545" r:id="rId19"/>
    <p:sldId id="509" r:id="rId20"/>
    <p:sldId id="510" r:id="rId21"/>
    <p:sldId id="557" r:id="rId22"/>
    <p:sldId id="540" r:id="rId23"/>
  </p:sldIdLst>
  <p:sldSz cx="12188825" cy="6858000"/>
  <p:notesSz cx="6735763" cy="9866313"/>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870"/>
    <a:srgbClr val="C7E0F7"/>
    <a:srgbClr val="53CB9D"/>
    <a:srgbClr val="C7F6F7"/>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5400" autoAdjust="0"/>
  </p:normalViewPr>
  <p:slideViewPr>
    <p:cSldViewPr>
      <p:cViewPr>
        <p:scale>
          <a:sx n="100" d="100"/>
          <a:sy n="100" d="100"/>
        </p:scale>
        <p:origin x="-1056" y="-342"/>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Alt Bilgi Yer Tutucusu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l" rtl="0">
              <a:defRPr sz="1200"/>
            </a:lvl1pPr>
          </a:lstStyle>
          <a:p>
            <a:pPr rtl="0"/>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Slayt Görüntüsü Yer Tutucusu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l" rtl="0">
              <a:defRPr sz="1200"/>
            </a:lvl1pPr>
          </a:lstStyle>
          <a:p>
            <a:pPr rtl="0"/>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C6074690-7256-4BB9-AC0F-97AEAE8CDEC2}" type="slidenum">
              <a:rPr lang="tr-TR" smtClean="0"/>
              <a:t>6</a:t>
            </a:fld>
            <a:endParaRPr lang="tr-TR"/>
          </a:p>
        </p:txBody>
      </p:sp>
    </p:spTree>
    <p:extLst>
      <p:ext uri="{BB962C8B-B14F-4D97-AF65-F5344CB8AC3E}">
        <p14:creationId xmlns:p14="http://schemas.microsoft.com/office/powerpoint/2010/main" val="51960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A2BDB4E-BBB1-466D-9382-1EF1D04C7CD8}"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240493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tr-TR" smtClean="0"/>
              <a:t>Asıl başlık stili için tıklatın</a:t>
            </a:r>
            <a:endParaRPr/>
          </a:p>
        </p:txBody>
      </p:sp>
      <p:sp>
        <p:nvSpPr>
          <p:cNvPr id="3" name="Alt Başlık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tr-TR" smtClean="0"/>
              <a:t>Asıl alt başlık stilini düzenlemek için tıklayın</a:t>
            </a:r>
            <a:endParaRPr/>
          </a:p>
        </p:txBody>
      </p:sp>
      <p:sp>
        <p:nvSpPr>
          <p:cNvPr id="5" name="Alt Bilgi Yer Tutucusu 4"/>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Tarih Yer Tutucusu 3"/>
          <p:cNvSpPr>
            <a:spLocks noGrp="1"/>
          </p:cNvSpPr>
          <p:nvPr>
            <p:ph type="dt" sz="half" idx="10"/>
          </p:nvPr>
        </p:nvSpPr>
        <p:spPr/>
        <p:txBody>
          <a:bodyPr rtlCol="0"/>
          <a:lstStyle>
            <a:lvl1pPr algn="l" rtl="0">
              <a:defRPr>
                <a:solidFill>
                  <a:schemeClr val="tx2"/>
                </a:solidFill>
              </a:defRPr>
            </a:lvl1pPr>
          </a:lstStyle>
          <a:p>
            <a:pPr rtl="0"/>
            <a:r>
              <a:rPr lang="en-US"/>
              <a:t>01.08.2016</a:t>
            </a:r>
            <a:endParaRPr/>
          </a:p>
        </p:txBody>
      </p:sp>
      <p:sp>
        <p:nvSpPr>
          <p:cNvPr id="6" name="Slayt Numarası Yer Tutucusu 5"/>
          <p:cNvSpPr>
            <a:spLocks noGrp="1"/>
          </p:cNvSpPr>
          <p:nvPr>
            <p:ph type="sldNum" sz="quarter" idx="12"/>
          </p:nvPr>
        </p:nvSpPr>
        <p:spPr/>
        <p:txBody>
          <a:bodyPr rtlCol="0"/>
          <a:lstStyle>
            <a:lvl1pPr algn="l" rtl="0">
              <a:defRPr>
                <a:solidFill>
                  <a:schemeClr val="tx2"/>
                </a:solidFill>
              </a:defRPr>
            </a:lvl1pPr>
          </a:lstStyle>
          <a:p>
            <a:pPr rtl="0"/>
            <a:fld id="{DF28FB93-0A08-4E7D-8E63-9EFA29F1E093}" type="slidenum">
              <a:rPr/>
              <a:pPr/>
              <a:t>‹#›</a:t>
            </a:fld>
            <a:endParaRPr/>
          </a:p>
        </p:txBody>
      </p:sp>
      <p:grpSp>
        <p:nvGrpSpPr>
          <p:cNvPr id="7" name="Gr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0" name="Grup 9"/>
            <p:cNvGrpSpPr/>
            <p:nvPr/>
          </p:nvGrpSpPr>
          <p:grpSpPr>
            <a:xfrm>
              <a:off x="1036847" y="1207626"/>
              <a:ext cx="7074290" cy="38998"/>
              <a:chOff x="2141408" y="1752956"/>
              <a:chExt cx="7315200" cy="38998"/>
            </a:xfrm>
            <a:solidFill>
              <a:schemeClr val="tx2"/>
            </a:solidFill>
          </p:grpSpPr>
          <p:cxnSp>
            <p:nvCxnSpPr>
              <p:cNvPr id="11" name="Düz Bağlayıcı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6" name="Grup 15"/>
            <p:cNvGrpSpPr/>
            <p:nvPr/>
          </p:nvGrpSpPr>
          <p:grpSpPr>
            <a:xfrm>
              <a:off x="1036847" y="3646026"/>
              <a:ext cx="7074290" cy="38998"/>
              <a:chOff x="2141408" y="1752956"/>
              <a:chExt cx="7315200" cy="38998"/>
            </a:xfrm>
            <a:solidFill>
              <a:schemeClr val="tx2"/>
            </a:solidFill>
          </p:grpSpPr>
          <p:cxnSp>
            <p:nvCxnSpPr>
              <p:cNvPr id="17" name="Düz Bağlayıcı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Dikey Metin Yer Tutucusu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34563" y="434975"/>
            <a:ext cx="1168400" cy="5661025"/>
          </a:xfrm>
        </p:spPr>
        <p:txBody>
          <a:bodyPr vert="eaVert" rtlCol="0"/>
          <a:lstStyle/>
          <a:p>
            <a:pPr rtl="0"/>
            <a:r>
              <a:rPr lang="tr-TR" smtClean="0"/>
              <a:t>Asıl başlık stili için tıklatın</a:t>
            </a:r>
            <a:endParaRPr/>
          </a:p>
        </p:txBody>
      </p:sp>
      <p:sp>
        <p:nvSpPr>
          <p:cNvPr id="3" name="Dikey Metin Yer Tutucusu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tr-TR" smtClean="0"/>
              <a:t>Asıl başlık stili için tıklatın</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075668" y="5410202"/>
            <a:ext cx="2742486" cy="365125"/>
          </a:xfrm>
        </p:spPr>
        <p:txBody>
          <a:bodyPr/>
          <a:lstStyle/>
          <a:p>
            <a:pPr rtl="0"/>
            <a:r>
              <a:rPr lang="en-US" smtClean="0"/>
              <a:t>01.08.2016</a:t>
            </a:r>
            <a:endParaRPr lang="en-US"/>
          </a:p>
        </p:txBody>
      </p:sp>
      <p:sp>
        <p:nvSpPr>
          <p:cNvPr id="5" name="Footer Placeholder 4"/>
          <p:cNvSpPr>
            <a:spLocks noGrp="1"/>
          </p:cNvSpPr>
          <p:nvPr>
            <p:ph type="ftr" sz="quarter" idx="11"/>
          </p:nvPr>
        </p:nvSpPr>
        <p:spPr>
          <a:xfrm>
            <a:off x="1875936" y="5410202"/>
            <a:ext cx="5123551" cy="365125"/>
          </a:xfrm>
        </p:spPr>
        <p:txBody>
          <a:bodyPr/>
          <a:lstStyle/>
          <a:p>
            <a:pPr rtl="0"/>
            <a:endParaRPr lang="tr-TR"/>
          </a:p>
        </p:txBody>
      </p:sp>
      <p:sp>
        <p:nvSpPr>
          <p:cNvPr id="6" name="Slide Number Placeholder 5"/>
          <p:cNvSpPr>
            <a:spLocks noGrp="1"/>
          </p:cNvSpPr>
          <p:nvPr>
            <p:ph type="sldNum" sz="quarter" idx="12"/>
          </p:nvPr>
        </p:nvSpPr>
        <p:spPr>
          <a:xfrm>
            <a:off x="9894334" y="5410200"/>
            <a:ext cx="770888" cy="365125"/>
          </a:xfrm>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406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r>
              <a:rPr lang="en-US" smtClean="0"/>
              <a:t>01.08.2016</a:t>
            </a:r>
            <a:endParaRPr lang="en-US"/>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17298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tr-TR" smtClean="0"/>
              <a:t>Asıl başlık stili için tıklatın</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rtl="0"/>
            <a:r>
              <a:rPr lang="en-US" smtClean="0"/>
              <a:t>01.08.2016</a:t>
            </a:r>
            <a:endParaRPr lang="en-US"/>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42624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2724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1113" y="3073398"/>
            <a:ext cx="4877121"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0593" y="3073398"/>
            <a:ext cx="4873940"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rtl="0"/>
            <a:r>
              <a:rPr lang="en-US" smtClean="0"/>
              <a:t>01.08.2016</a:t>
            </a:r>
            <a:endParaRPr lang="en-US"/>
          </a:p>
        </p:txBody>
      </p:sp>
      <p:sp>
        <p:nvSpPr>
          <p:cNvPr id="8" name="Footer Placeholder 7"/>
          <p:cNvSpPr>
            <a:spLocks noGrp="1"/>
          </p:cNvSpPr>
          <p:nvPr>
            <p:ph type="ftr" sz="quarter" idx="11"/>
          </p:nvPr>
        </p:nvSpPr>
        <p:spPr/>
        <p:txBody>
          <a:bodyPr/>
          <a:lstStyle/>
          <a:p>
            <a:pPr rtl="0"/>
            <a:endParaRPr lang="tr-TR"/>
          </a:p>
        </p:txBody>
      </p:sp>
      <p:sp>
        <p:nvSpPr>
          <p:cNvPr id="9" name="Slide Number Placeholder 8"/>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2343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rtl="0"/>
            <a:r>
              <a:rPr lang="en-US" smtClean="0"/>
              <a:t>01.08.2016</a:t>
            </a:r>
            <a:endParaRPr lang="en-US"/>
          </a:p>
        </p:txBody>
      </p:sp>
      <p:sp>
        <p:nvSpPr>
          <p:cNvPr id="4" name="Footer Placeholder 3"/>
          <p:cNvSpPr>
            <a:spLocks noGrp="1"/>
          </p:cNvSpPr>
          <p:nvPr>
            <p:ph type="ftr" sz="quarter" idx="11"/>
          </p:nvPr>
        </p:nvSpPr>
        <p:spPr/>
        <p:txBody>
          <a:bodyPr/>
          <a:lstStyle/>
          <a:p>
            <a:pPr rtl="0"/>
            <a:endParaRPr lang="tr-TR"/>
          </a:p>
        </p:txBody>
      </p:sp>
      <p:sp>
        <p:nvSpPr>
          <p:cNvPr id="5" name="Slide Number Placeholder 4"/>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10542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US" smtClean="0"/>
              <a:t>01.08.2016</a:t>
            </a:r>
            <a:endParaRPr lang="en-US"/>
          </a:p>
        </p:txBody>
      </p:sp>
      <p:sp>
        <p:nvSpPr>
          <p:cNvPr id="3" name="Footer Placeholder 2"/>
          <p:cNvSpPr>
            <a:spLocks noGrp="1"/>
          </p:cNvSpPr>
          <p:nvPr>
            <p:ph type="ftr" sz="quarter" idx="11"/>
          </p:nvPr>
        </p:nvSpPr>
        <p:spPr/>
        <p:txBody>
          <a:bodyPr/>
          <a:lstStyle/>
          <a:p>
            <a:pPr rtl="0"/>
            <a:endParaRPr lang="tr-TR"/>
          </a:p>
        </p:txBody>
      </p:sp>
      <p:sp>
        <p:nvSpPr>
          <p:cNvPr id="4" name="Slide Number Placeholder 3"/>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6696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tr-TR" smtClean="0"/>
              <a:t>Asıl başlık stili için tıklatın</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351481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207599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716621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408659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181800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87286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r>
              <a:rPr lang="en-US" smtClean="0"/>
              <a:t>01.08.2016</a:t>
            </a:r>
            <a:endParaRPr lang="en-US"/>
          </a:p>
        </p:txBody>
      </p:sp>
      <p:sp>
        <p:nvSpPr>
          <p:cNvPr id="4" name="Footer Placeholder 3"/>
          <p:cNvSpPr>
            <a:spLocks noGrp="1"/>
          </p:cNvSpPr>
          <p:nvPr>
            <p:ph type="ftr" sz="quarter" idx="11"/>
          </p:nvPr>
        </p:nvSpPr>
        <p:spPr/>
        <p:txBody>
          <a:bodyPr/>
          <a:lstStyle/>
          <a:p>
            <a:pPr rtl="0"/>
            <a:endParaRPr lang="tr-TR"/>
          </a:p>
        </p:txBody>
      </p:sp>
      <p:sp>
        <p:nvSpPr>
          <p:cNvPr id="5" name="Slide Number Placeholder 4"/>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72427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r>
              <a:rPr lang="en-US" smtClean="0"/>
              <a:t>01.08.2016</a:t>
            </a:r>
            <a:endParaRPr lang="en-US"/>
          </a:p>
        </p:txBody>
      </p:sp>
      <p:sp>
        <p:nvSpPr>
          <p:cNvPr id="4" name="Footer Placeholder 3"/>
          <p:cNvSpPr>
            <a:spLocks noGrp="1"/>
          </p:cNvSpPr>
          <p:nvPr>
            <p:ph type="ftr" sz="quarter" idx="11"/>
          </p:nvPr>
        </p:nvSpPr>
        <p:spPr/>
        <p:txBody>
          <a:bodyPr/>
          <a:lstStyle/>
          <a:p>
            <a:pPr rtl="0"/>
            <a:endParaRPr lang="tr-TR"/>
          </a:p>
        </p:txBody>
      </p:sp>
      <p:sp>
        <p:nvSpPr>
          <p:cNvPr id="5" name="Slide Number Placeholder 4"/>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34420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r>
              <a:rPr lang="en-US" smtClean="0"/>
              <a:t>01.08.2016</a:t>
            </a:r>
            <a:endParaRPr lang="en-US"/>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57268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r>
              <a:rPr lang="en-US" smtClean="0"/>
              <a:t>01.08.2016</a:t>
            </a:r>
            <a:endParaRPr lang="en-US"/>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386686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tr-TR" smtClean="0"/>
              <a:t>Asıl başlık stili için tıklatın</a:t>
            </a:r>
            <a:endParaRPr/>
          </a:p>
        </p:txBody>
      </p:sp>
      <p:sp>
        <p:nvSpPr>
          <p:cNvPr id="3" name="Metin Yer Tutucusu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tr-TR" smtClean="0"/>
              <a:t>Asıl metin stillerini düzenle</a:t>
            </a: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grpSp>
        <p:nvGrpSpPr>
          <p:cNvPr id="13" name="Gr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up 15"/>
            <p:cNvGrpSpPr/>
            <p:nvPr/>
          </p:nvGrpSpPr>
          <p:grpSpPr>
            <a:xfrm>
              <a:off x="2563229" y="2594391"/>
              <a:ext cx="4023360" cy="29249"/>
              <a:chOff x="2550323" y="3458731"/>
              <a:chExt cx="4023360" cy="38998"/>
            </a:xfrm>
          </p:grpSpPr>
          <p:cxnSp>
            <p:nvCxnSpPr>
              <p:cNvPr id="17" name="Düz Bağlayıcı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Düz Bağlayıcı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4" name="İçerik Yer Tutucusu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smtClean="0"/>
              <a:t>Asıl başlık stili için tıklatın</a:t>
            </a:r>
            <a:endParaRPr/>
          </a:p>
        </p:txBody>
      </p:sp>
      <p:sp>
        <p:nvSpPr>
          <p:cNvPr id="3" name="Metin Yer Tutucusu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a:t>
            </a:r>
          </a:p>
        </p:txBody>
      </p:sp>
      <p:sp>
        <p:nvSpPr>
          <p:cNvPr id="4" name="İçerik Yer Tutucusu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Metin Yer Tutucusu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a:t>
            </a:r>
          </a:p>
        </p:txBody>
      </p:sp>
      <p:sp>
        <p:nvSpPr>
          <p:cNvPr id="6" name="İçerik Yer Tutucusu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8" name="Alt Bilgi Yer Tutucusu 7"/>
          <p:cNvSpPr>
            <a:spLocks noGrp="1"/>
          </p:cNvSpPr>
          <p:nvPr>
            <p:ph type="ftr" sz="quarter" idx="11"/>
          </p:nvPr>
        </p:nvSpPr>
        <p:spPr/>
        <p:txBody>
          <a:bodyPr rtlCol="0"/>
          <a:lstStyle/>
          <a:p>
            <a:pPr rtl="0"/>
            <a:endParaRPr/>
          </a:p>
        </p:txBody>
      </p:sp>
      <p:sp>
        <p:nvSpPr>
          <p:cNvPr id="7" name="Tarih Yer Tutucusu 6"/>
          <p:cNvSpPr>
            <a:spLocks noGrp="1"/>
          </p:cNvSpPr>
          <p:nvPr>
            <p:ph type="dt" sz="half" idx="10"/>
          </p:nvPr>
        </p:nvSpPr>
        <p:spPr/>
        <p:txBody>
          <a:bodyPr rtlCol="0"/>
          <a:lstStyle/>
          <a:p>
            <a:pPr rtl="0"/>
            <a:r>
              <a:rPr lang="en-US"/>
              <a:t>01.08.2016</a:t>
            </a:r>
            <a:endParaRPr/>
          </a:p>
        </p:txBody>
      </p:sp>
      <p:sp>
        <p:nvSpPr>
          <p:cNvPr id="9" name="Slayt Numarası Yer Tutucusu 8"/>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4" name="Alt Bilgi Yer Tutucusu 3"/>
          <p:cNvSpPr>
            <a:spLocks noGrp="1"/>
          </p:cNvSpPr>
          <p:nvPr>
            <p:ph type="ftr" sz="quarter" idx="11"/>
          </p:nvPr>
        </p:nvSpPr>
        <p:spPr/>
        <p:txBody>
          <a:bodyPr rtlCol="0"/>
          <a:lstStyle/>
          <a:p>
            <a:pPr rtl="0"/>
            <a:endParaRPr/>
          </a:p>
        </p:txBody>
      </p:sp>
      <p:sp>
        <p:nvSpPr>
          <p:cNvPr id="3" name="Tarih Yer Tutucusu 2"/>
          <p:cNvSpPr>
            <a:spLocks noGrp="1"/>
          </p:cNvSpPr>
          <p:nvPr>
            <p:ph type="dt" sz="half" idx="10"/>
          </p:nvPr>
        </p:nvSpPr>
        <p:spPr/>
        <p:txBody>
          <a:bodyPr rtlCol="0"/>
          <a:lstStyle/>
          <a:p>
            <a:pPr rtl="0"/>
            <a:r>
              <a:rPr lang="en-US"/>
              <a:t>01.08.2016</a:t>
            </a:r>
            <a:endParaRPr/>
          </a:p>
        </p:txBody>
      </p:sp>
      <p:sp>
        <p:nvSpPr>
          <p:cNvPr id="5" name="Slayt Numarası Yer Tutucusu 4"/>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endParaRPr/>
          </a:p>
        </p:txBody>
      </p:sp>
      <p:sp>
        <p:nvSpPr>
          <p:cNvPr id="2" name="Tarih Yer Tutucusu 1"/>
          <p:cNvSpPr>
            <a:spLocks noGrp="1"/>
          </p:cNvSpPr>
          <p:nvPr>
            <p:ph type="dt" sz="half" idx="10"/>
          </p:nvPr>
        </p:nvSpPr>
        <p:spPr/>
        <p:txBody>
          <a:bodyPr rtlCol="0"/>
          <a:lstStyle/>
          <a:p>
            <a:pPr rtl="0"/>
            <a:r>
              <a:rPr lang="en-US"/>
              <a:t>01.08.2016</a:t>
            </a:r>
            <a:endParaRPr/>
          </a:p>
        </p:txBody>
      </p:sp>
      <p:sp>
        <p:nvSpPr>
          <p:cNvPr id="4" name="Slayt Numarası Yer Tutucusu 3"/>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smtClean="0"/>
              <a:t>Asıl başlık stili için tıklatın</a:t>
            </a:r>
            <a:endParaRPr/>
          </a:p>
        </p:txBody>
      </p:sp>
      <p:sp>
        <p:nvSpPr>
          <p:cNvPr id="3" name="İçerik Yer Tutucusu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4" name="Metin Yer Tutucusu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smtClean="0"/>
              <a:t>Asıl metin stillerini düzenle</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smtClean="0"/>
              <a:t>Asıl başlık stili için tıklatın</a:t>
            </a:r>
            <a:endParaRPr/>
          </a:p>
        </p:txBody>
      </p:sp>
      <p:sp>
        <p:nvSpPr>
          <p:cNvPr id="8" name="Dikdörtgen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Resim Yer Tutucusu 2" descr="Resim eklemek için boş yer tutucu. Yer tutucuya tıklayın ve eklemek istediğiniz resmi seçin."/>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smtClean="0"/>
              <a:t>Resim eklemek için simgeyi tıklatın</a:t>
            </a:r>
            <a:endParaRPr/>
          </a:p>
        </p:txBody>
      </p:sp>
      <p:sp>
        <p:nvSpPr>
          <p:cNvPr id="4" name="Metin Yer Tutucusu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smtClean="0"/>
              <a:t>Asıl metin stillerini düzenle</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Dikdörtgen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2400"/>
          </a:p>
        </p:txBody>
      </p:sp>
      <p:sp>
        <p:nvSpPr>
          <p:cNvPr id="8" name="Yuvarlatılmış Dikdörtgen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Başlık Yer Tutucusu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t>Asıl başlık stili için tıklatın</a:t>
            </a:r>
          </a:p>
        </p:txBody>
      </p:sp>
      <p:sp>
        <p:nvSpPr>
          <p:cNvPr id="3" name="Metin Yer Tutucusu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5" name="Altbilgi Yer Tutucusu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a:p>
        </p:txBody>
      </p:sp>
      <p:sp>
        <p:nvSpPr>
          <p:cNvPr id="4" name="Tarih Yer Tutucusu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pPr rtl="0"/>
            <a:r>
              <a:rPr lang="en-US"/>
              <a:t>01.08.2016</a:t>
            </a:r>
            <a:endParaRPr/>
          </a:p>
        </p:txBody>
      </p:sp>
      <p:sp>
        <p:nvSpPr>
          <p:cNvPr id="6" name="Slayt Numarası Yer Tutucusu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rtl="0"/>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r>
              <a:rPr lang="en-US" smtClean="0"/>
              <a:t>01.08.2016</a:t>
            </a:r>
            <a:endParaRPr lang="en-US"/>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tr-TR"/>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781138276"/>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76792" y="2276872"/>
            <a:ext cx="9435241" cy="1625599"/>
          </a:xfrm>
        </p:spPr>
        <p:txBody>
          <a:bodyPr rtlCol="0">
            <a:normAutofit fontScale="90000"/>
          </a:bodyPr>
          <a:lstStyle/>
          <a:p>
            <a:pPr rtl="0"/>
            <a:r>
              <a:rPr lang="tr" dirty="0" smtClean="0"/>
              <a:t>BANDIRMA ŞEHİT ÖĞRETMEN MUSTAFA BOZ İLKOKULU MÜDÜRLÜĞÜ</a:t>
            </a:r>
            <a:endParaRPr lang="tr" dirty="0"/>
          </a:p>
        </p:txBody>
      </p:sp>
      <p:sp>
        <p:nvSpPr>
          <p:cNvPr id="3" name="Alt Başlık 2"/>
          <p:cNvSpPr>
            <a:spLocks noGrp="1"/>
          </p:cNvSpPr>
          <p:nvPr>
            <p:ph type="subTitle" idx="1"/>
          </p:nvPr>
        </p:nvSpPr>
        <p:spPr>
          <a:xfrm>
            <a:off x="1344212" y="4005064"/>
            <a:ext cx="9429931" cy="1626590"/>
          </a:xfrm>
        </p:spPr>
        <p:txBody>
          <a:bodyPr rtlCol="0">
            <a:normAutofit/>
          </a:bodyPr>
          <a:lstStyle/>
          <a:p>
            <a:pPr rtl="0"/>
            <a:r>
              <a:rPr lang="tr" dirty="0" smtClean="0">
                <a:latin typeface="Times New Roman" panose="02020603050405020304" pitchFamily="18" charset="0"/>
                <a:cs typeface="Times New Roman" panose="02020603050405020304" pitchFamily="18" charset="0"/>
              </a:rPr>
              <a:t>2023 - 2024 EĞİTİM-ÖĞRETİM YILI </a:t>
            </a:r>
          </a:p>
          <a:p>
            <a:pPr rtl="0"/>
            <a:endParaRPr lang="tr" dirty="0" smtClean="0">
              <a:latin typeface="Times New Roman" panose="02020603050405020304" pitchFamily="18" charset="0"/>
              <a:cs typeface="Times New Roman" panose="02020603050405020304" pitchFamily="18" charset="0"/>
            </a:endParaRPr>
          </a:p>
          <a:p>
            <a:pPr rtl="0"/>
            <a:r>
              <a:rPr lang="tr" dirty="0" smtClean="0">
                <a:latin typeface="Times New Roman" panose="02020603050405020304" pitchFamily="18" charset="0"/>
                <a:cs typeface="Times New Roman" panose="02020603050405020304" pitchFamily="18" charset="0"/>
              </a:rPr>
              <a:t>BRİFİNGİ</a:t>
            </a:r>
            <a:endParaRPr lang="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877" y="0"/>
            <a:ext cx="1584175" cy="1559737"/>
          </a:xfrm>
          <a:prstGeom prst="rect">
            <a:avLst/>
          </a:prstGeom>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699" y="116632"/>
            <a:ext cx="1296145" cy="144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2061964" y="404664"/>
            <a:ext cx="8382000" cy="360040"/>
          </a:xfrm>
          <a:prstGeom prst="rect">
            <a:avLst/>
          </a:prstGeom>
        </p:spPr>
        <p:txBody>
          <a:bodyPr>
            <a:normAutofit/>
          </a:bodyPr>
          <a:lst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a:lstStyle>
          <a:p>
            <a:pPr algn="ctr"/>
            <a:r>
              <a:rPr lang="tr-TR" sz="1800" b="1" dirty="0">
                <a:solidFill>
                  <a:srgbClr val="00B0F0"/>
                </a:solidFill>
              </a:rPr>
              <a:t> </a:t>
            </a:r>
            <a:r>
              <a:rPr lang="tr-TR" sz="1800" b="1" dirty="0">
                <a:solidFill>
                  <a:srgbClr val="FF0000"/>
                </a:solidFill>
              </a:rPr>
              <a:t>BÜNYESİNDE ANAOKULU AÇILAN </a:t>
            </a:r>
            <a:r>
              <a:rPr lang="tr-TR" sz="1800" b="1" dirty="0" smtClean="0">
                <a:solidFill>
                  <a:srgbClr val="FF0000"/>
                </a:solidFill>
              </a:rPr>
              <a:t>resmi OKULLAR</a:t>
            </a:r>
          </a:p>
        </p:txBody>
      </p:sp>
      <p:graphicFrame>
        <p:nvGraphicFramePr>
          <p:cNvPr id="6" name="6 İçerik Yer Tutucusu"/>
          <p:cNvGraphicFramePr>
            <a:graphicFrameLocks/>
          </p:cNvGraphicFramePr>
          <p:nvPr>
            <p:extLst>
              <p:ext uri="{D42A27DB-BD31-4B8C-83A1-F6EECF244321}">
                <p14:modId xmlns:p14="http://schemas.microsoft.com/office/powerpoint/2010/main" val="3565870811"/>
              </p:ext>
            </p:extLst>
          </p:nvPr>
        </p:nvGraphicFramePr>
        <p:xfrm>
          <a:off x="1053851" y="836712"/>
          <a:ext cx="10369154" cy="4720612"/>
        </p:xfrm>
        <a:graphic>
          <a:graphicData uri="http://schemas.openxmlformats.org/drawingml/2006/table">
            <a:tbl>
              <a:tblPr firstRow="1" bandRow="1">
                <a:tableStyleId>{F5AB1C69-6EDB-4FF4-983F-18BD219EF322}</a:tableStyleId>
              </a:tblPr>
              <a:tblGrid>
                <a:gridCol w="724288">
                  <a:extLst>
                    <a:ext uri="{9D8B030D-6E8A-4147-A177-3AD203B41FA5}">
                      <a16:colId xmlns:a16="http://schemas.microsoft.com/office/drawing/2014/main" xmlns="" val="20000"/>
                    </a:ext>
                  </a:extLst>
                </a:gridCol>
                <a:gridCol w="2676178">
                  <a:extLst>
                    <a:ext uri="{9D8B030D-6E8A-4147-A177-3AD203B41FA5}">
                      <a16:colId xmlns:a16="http://schemas.microsoft.com/office/drawing/2014/main" xmlns="" val="20001"/>
                    </a:ext>
                  </a:extLst>
                </a:gridCol>
                <a:gridCol w="1161448">
                  <a:extLst>
                    <a:ext uri="{9D8B030D-6E8A-4147-A177-3AD203B41FA5}">
                      <a16:colId xmlns:a16="http://schemas.microsoft.com/office/drawing/2014/main" xmlns="" val="20002"/>
                    </a:ext>
                  </a:extLst>
                </a:gridCol>
                <a:gridCol w="1161448">
                  <a:extLst>
                    <a:ext uri="{9D8B030D-6E8A-4147-A177-3AD203B41FA5}">
                      <a16:colId xmlns:a16="http://schemas.microsoft.com/office/drawing/2014/main" xmlns="" val="20003"/>
                    </a:ext>
                  </a:extLst>
                </a:gridCol>
                <a:gridCol w="1161448">
                  <a:extLst>
                    <a:ext uri="{9D8B030D-6E8A-4147-A177-3AD203B41FA5}">
                      <a16:colId xmlns:a16="http://schemas.microsoft.com/office/drawing/2014/main" xmlns="" val="20004"/>
                    </a:ext>
                  </a:extLst>
                </a:gridCol>
                <a:gridCol w="1161448">
                  <a:extLst>
                    <a:ext uri="{9D8B030D-6E8A-4147-A177-3AD203B41FA5}">
                      <a16:colId xmlns:a16="http://schemas.microsoft.com/office/drawing/2014/main" xmlns="" val="20005"/>
                    </a:ext>
                  </a:extLst>
                </a:gridCol>
                <a:gridCol w="1161448">
                  <a:extLst>
                    <a:ext uri="{9D8B030D-6E8A-4147-A177-3AD203B41FA5}">
                      <a16:colId xmlns:a16="http://schemas.microsoft.com/office/drawing/2014/main" xmlns="" val="20006"/>
                    </a:ext>
                  </a:extLst>
                </a:gridCol>
                <a:gridCol w="1161448">
                  <a:extLst>
                    <a:ext uri="{9D8B030D-6E8A-4147-A177-3AD203B41FA5}">
                      <a16:colId xmlns:a16="http://schemas.microsoft.com/office/drawing/2014/main" xmlns="" val="20007"/>
                    </a:ext>
                  </a:extLst>
                </a:gridCol>
              </a:tblGrid>
              <a:tr h="402618">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Sıra No</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Okul Adı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Derslik 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Şube 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Calibri"/>
                          <a:cs typeface="Times New Roman" panose="02020603050405020304" pitchFamily="18" charset="0"/>
                        </a:rPr>
                        <a:t>Anasınıfı Öğretmen  Sayısı</a:t>
                      </a: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Erkek Öğrenci</a:t>
                      </a:r>
                    </a:p>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Kız Öğrenci</a:t>
                      </a:r>
                    </a:p>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smtClean="0">
                          <a:solidFill>
                            <a:schemeClr val="tx1"/>
                          </a:solidFill>
                          <a:latin typeface="Times New Roman" panose="02020603050405020304" pitchFamily="18" charset="0"/>
                          <a:cs typeface="Times New Roman" panose="02020603050405020304" pitchFamily="18" charset="0"/>
                        </a:rPr>
                        <a:t>Toplam  Öğrenci</a:t>
                      </a:r>
                      <a:endParaRPr lang="tr-TR" sz="1200" dirty="0">
                        <a:solidFill>
                          <a:schemeClr val="tx1"/>
                        </a:solidFill>
                        <a:latin typeface="Times New Roman" panose="02020603050405020304" pitchFamily="18" charset="0"/>
                        <a:cs typeface="Times New Roman" panose="02020603050405020304" pitchFamily="18" charset="0"/>
                      </a:endParaRPr>
                    </a:p>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0"/>
                  </a:ext>
                </a:extLst>
              </a:tr>
              <a:tr h="721708">
                <a:tc>
                  <a:txBody>
                    <a:bodyPr/>
                    <a:lstStyle/>
                    <a:p>
                      <a:pPr algn="ctr">
                        <a:lnSpc>
                          <a:spcPct val="115000"/>
                        </a:lnSpc>
                        <a:spcAft>
                          <a:spcPts val="0"/>
                        </a:spcAft>
                      </a:pPr>
                      <a:r>
                        <a:rPr lang="tr-TR" sz="1200" b="1" dirty="0">
                          <a:solidFill>
                            <a:schemeClr val="tx1"/>
                          </a:solidFill>
                          <a:latin typeface="Times New Roman" panose="02020603050405020304" pitchFamily="18" charset="0"/>
                          <a:cs typeface="Times New Roman" panose="02020603050405020304" pitchFamily="18" charset="0"/>
                        </a:rPr>
                        <a:t>1</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Şehit Öğretmen Mustafa Boz Anaokulu </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3</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6</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6</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55</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40</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95</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xmlns="" val="10001"/>
                  </a:ext>
                </a:extLst>
              </a:tr>
              <a:tr h="841992">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mn-ea"/>
                          <a:cs typeface="Times New Roman" panose="02020603050405020304" pitchFamily="18" charset="0"/>
                        </a:rPr>
                        <a:t>2</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r>
              <a:tr h="841992">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3</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xmlns="" val="957152202"/>
                  </a:ext>
                </a:extLst>
              </a:tr>
              <a:tr h="841992">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4</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xmlns="" val="1546864940"/>
                  </a:ext>
                </a:extLst>
              </a:tr>
              <a:tr h="841992">
                <a:tc gridSpan="2">
                  <a:txBody>
                    <a:bodyPr/>
                    <a:lstStyle/>
                    <a:p>
                      <a:pPr algn="ctr">
                        <a:lnSpc>
                          <a:spcPct val="115000"/>
                        </a:lnSpc>
                        <a:spcAft>
                          <a:spcPts val="0"/>
                        </a:spcAft>
                      </a:pPr>
                      <a:endParaRPr lang="tr-TR" sz="1200" b="1" dirty="0" smtClean="0">
                        <a:solidFill>
                          <a:schemeClr val="tx1"/>
                        </a:solidFill>
                        <a:latin typeface="Times New Roman" panose="02020603050405020304" pitchFamily="18" charset="0"/>
                        <a:cs typeface="Times New Roman" panose="02020603050405020304" pitchFamily="18" charset="0"/>
                      </a:endParaRPr>
                    </a:p>
                    <a:p>
                      <a:pPr algn="ctr">
                        <a:lnSpc>
                          <a:spcPct val="115000"/>
                        </a:lnSpc>
                        <a:spcAft>
                          <a:spcPts val="0"/>
                        </a:spcAft>
                      </a:pPr>
                      <a:r>
                        <a:rPr lang="tr-TR" sz="1200" b="1" dirty="0" smtClean="0">
                          <a:solidFill>
                            <a:schemeClr val="tx1"/>
                          </a:solidFill>
                          <a:latin typeface="Times New Roman" panose="02020603050405020304" pitchFamily="18" charset="0"/>
                          <a:cs typeface="Times New Roman" panose="02020603050405020304" pitchFamily="18" charset="0"/>
                        </a:rPr>
                        <a:t>TOPLAM</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solidFill>
                      <a:schemeClr val="bg2"/>
                    </a:solidFill>
                  </a:tcPr>
                </a:tc>
                <a:tc hMerge="1">
                  <a:txBody>
                    <a:bodyPr/>
                    <a:lstStyle/>
                    <a:p>
                      <a:pPr>
                        <a:lnSpc>
                          <a:spcPct val="115000"/>
                        </a:lnSpc>
                        <a:spcAft>
                          <a:spcPts val="0"/>
                        </a:spcAft>
                      </a:pPr>
                      <a:endParaRPr lang="tr-TR" sz="1100" b="0" dirty="0">
                        <a:solidFill>
                          <a:schemeClr val="tx1"/>
                        </a:solidFill>
                        <a:latin typeface="Calibri"/>
                        <a:ea typeface="Calibri"/>
                        <a:cs typeface="Times New Roman"/>
                      </a:endParaRPr>
                    </a:p>
                  </a:txBody>
                  <a:tcPr marL="68580" marR="68580" marT="0" marB="0"/>
                </a:tc>
                <a:tc>
                  <a:txBody>
                    <a:bodyPr/>
                    <a:lstStyle/>
                    <a:p>
                      <a:pPr algn="ctr" fontAlgn="b"/>
                      <a:r>
                        <a:rPr lang="tr-TR" sz="1100" b="1" i="0" u="none" strike="noStrike" dirty="0" smtClean="0">
                          <a:solidFill>
                            <a:srgbClr val="FF0000"/>
                          </a:solidFill>
                          <a:effectLst/>
                          <a:latin typeface="Calibri" panose="020F0502020204030204" pitchFamily="34" charset="0"/>
                        </a:rPr>
                        <a:t>3</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6</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6</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55</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40</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95</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2411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İçerik Yer Tutucusu"/>
          <p:cNvGraphicFramePr>
            <a:graphicFrameLocks noGrp="1"/>
          </p:cNvGraphicFramePr>
          <p:nvPr>
            <p:ph sz="quarter" idx="2"/>
            <p:extLst>
              <p:ext uri="{D42A27DB-BD31-4B8C-83A1-F6EECF244321}">
                <p14:modId xmlns:p14="http://schemas.microsoft.com/office/powerpoint/2010/main" val="2996105366"/>
              </p:ext>
            </p:extLst>
          </p:nvPr>
        </p:nvGraphicFramePr>
        <p:xfrm>
          <a:off x="1522411" y="836712"/>
          <a:ext cx="9144001" cy="5349761"/>
        </p:xfrm>
        <a:graphic>
          <a:graphicData uri="http://schemas.openxmlformats.org/drawingml/2006/table">
            <a:tbl>
              <a:tblPr firstRow="1" bandRow="1">
                <a:tableStyleId>{5C22544A-7EE6-4342-B048-85BDC9FD1C3A}</a:tableStyleId>
              </a:tblPr>
              <a:tblGrid>
                <a:gridCol w="583843">
                  <a:extLst>
                    <a:ext uri="{9D8B030D-6E8A-4147-A177-3AD203B41FA5}">
                      <a16:colId xmlns="" xmlns:a16="http://schemas.microsoft.com/office/drawing/2014/main" val="20000"/>
                    </a:ext>
                  </a:extLst>
                </a:gridCol>
                <a:gridCol w="3135750">
                  <a:extLst>
                    <a:ext uri="{9D8B030D-6E8A-4147-A177-3AD203B41FA5}">
                      <a16:colId xmlns="" xmlns:a16="http://schemas.microsoft.com/office/drawing/2014/main" val="20001"/>
                    </a:ext>
                  </a:extLst>
                </a:gridCol>
                <a:gridCol w="1029616">
                  <a:extLst>
                    <a:ext uri="{9D8B030D-6E8A-4147-A177-3AD203B41FA5}">
                      <a16:colId xmlns="" xmlns:a16="http://schemas.microsoft.com/office/drawing/2014/main" val="20002"/>
                    </a:ext>
                  </a:extLst>
                </a:gridCol>
                <a:gridCol w="779721">
                  <a:extLst>
                    <a:ext uri="{9D8B030D-6E8A-4147-A177-3AD203B41FA5}">
                      <a16:colId xmlns="" xmlns:a16="http://schemas.microsoft.com/office/drawing/2014/main" val="20003"/>
                    </a:ext>
                  </a:extLst>
                </a:gridCol>
                <a:gridCol w="921489">
                  <a:extLst>
                    <a:ext uri="{9D8B030D-6E8A-4147-A177-3AD203B41FA5}">
                      <a16:colId xmlns="" xmlns:a16="http://schemas.microsoft.com/office/drawing/2014/main" val="20004"/>
                    </a:ext>
                  </a:extLst>
                </a:gridCol>
                <a:gridCol w="1063257">
                  <a:extLst>
                    <a:ext uri="{9D8B030D-6E8A-4147-A177-3AD203B41FA5}">
                      <a16:colId xmlns="" xmlns:a16="http://schemas.microsoft.com/office/drawing/2014/main" val="20005"/>
                    </a:ext>
                  </a:extLst>
                </a:gridCol>
                <a:gridCol w="779721">
                  <a:extLst>
                    <a:ext uri="{9D8B030D-6E8A-4147-A177-3AD203B41FA5}">
                      <a16:colId xmlns="" xmlns:a16="http://schemas.microsoft.com/office/drawing/2014/main" val="20006"/>
                    </a:ext>
                  </a:extLst>
                </a:gridCol>
                <a:gridCol w="850604">
                  <a:extLst>
                    <a:ext uri="{9D8B030D-6E8A-4147-A177-3AD203B41FA5}">
                      <a16:colId xmlns="" xmlns:a16="http://schemas.microsoft.com/office/drawing/2014/main" val="20007"/>
                    </a:ext>
                  </a:extLst>
                </a:gridCol>
              </a:tblGrid>
              <a:tr h="1054603">
                <a:tc>
                  <a:txBody>
                    <a:bodyPr/>
                    <a:lstStyle/>
                    <a:p>
                      <a:pPr algn="ctr">
                        <a:lnSpc>
                          <a:spcPct val="115000"/>
                        </a:lnSpc>
                        <a:spcAft>
                          <a:spcPts val="0"/>
                        </a:spcAft>
                      </a:pPr>
                      <a:r>
                        <a:rPr lang="tr-TR" sz="1400" b="1" dirty="0" smtClean="0">
                          <a:solidFill>
                            <a:srgbClr val="FFFFFF"/>
                          </a:solidFill>
                          <a:latin typeface="Calibri"/>
                          <a:ea typeface="Calibri"/>
                          <a:cs typeface="Times New Roman"/>
                        </a:rPr>
                        <a:t>Sıra </a:t>
                      </a:r>
                      <a:r>
                        <a:rPr lang="tr-TR" sz="1400" b="1" dirty="0">
                          <a:solidFill>
                            <a:srgbClr val="FFFFFF"/>
                          </a:solidFill>
                          <a:latin typeface="Calibri"/>
                          <a:ea typeface="Calibri"/>
                          <a:cs typeface="Times New Roman"/>
                        </a:rPr>
                        <a:t>No</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Okul </a:t>
                      </a:r>
                      <a:r>
                        <a:rPr lang="tr-TR" sz="1400" b="1" dirty="0">
                          <a:solidFill>
                            <a:srgbClr val="FFFFFF"/>
                          </a:solidFill>
                          <a:latin typeface="Calibri"/>
                          <a:ea typeface="Calibri"/>
                          <a:cs typeface="Times New Roman"/>
                        </a:rPr>
                        <a:t>Adı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dirty="0" smtClean="0">
                          <a:latin typeface="Calibri"/>
                          <a:ea typeface="Calibri"/>
                          <a:cs typeface="Times New Roman"/>
                        </a:rPr>
                        <a:t>Öğretmen </a:t>
                      </a:r>
                      <a:r>
                        <a:rPr lang="tr-TR" sz="1400" b="1" dirty="0" smtClean="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Derslik </a:t>
                      </a: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Şube </a:t>
                      </a: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Erkek </a:t>
                      </a:r>
                      <a:r>
                        <a:rPr lang="tr-TR" sz="1400" b="1" dirty="0">
                          <a:solidFill>
                            <a:srgbClr val="FFFFFF"/>
                          </a:solidFill>
                          <a:latin typeface="Calibri"/>
                          <a:ea typeface="Calibri"/>
                          <a:cs typeface="Times New Roman"/>
                        </a:rPr>
                        <a:t>Öğrenci</a:t>
                      </a:r>
                      <a:endParaRPr lang="tr-TR" sz="1400" dirty="0">
                        <a:latin typeface="Calibri"/>
                        <a:ea typeface="Calibri"/>
                        <a:cs typeface="Times New Roman"/>
                      </a:endParaRPr>
                    </a:p>
                    <a:p>
                      <a:pPr algn="ctr">
                        <a:lnSpc>
                          <a:spcPct val="115000"/>
                        </a:lnSpc>
                        <a:spcAft>
                          <a:spcPts val="0"/>
                        </a:spcAft>
                      </a:pP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Kız </a:t>
                      </a:r>
                      <a:r>
                        <a:rPr lang="tr-TR" sz="1400" b="1" dirty="0">
                          <a:solidFill>
                            <a:srgbClr val="FFFFFF"/>
                          </a:solidFill>
                          <a:latin typeface="Calibri"/>
                          <a:ea typeface="Calibri"/>
                          <a:cs typeface="Times New Roman"/>
                        </a:rPr>
                        <a:t>Öğrenci</a:t>
                      </a:r>
                      <a:endParaRPr lang="tr-TR" sz="1400" dirty="0">
                        <a:latin typeface="Calibri"/>
                        <a:ea typeface="Calibri"/>
                        <a:cs typeface="Times New Roman"/>
                      </a:endParaRPr>
                    </a:p>
                    <a:p>
                      <a:pPr algn="ctr">
                        <a:lnSpc>
                          <a:spcPct val="115000"/>
                        </a:lnSpc>
                        <a:spcAft>
                          <a:spcPts val="0"/>
                        </a:spcAft>
                      </a:pP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Toplam Öğrenci</a:t>
                      </a:r>
                      <a:endParaRPr lang="tr-TR" sz="1400" dirty="0">
                        <a:latin typeface="Calibri"/>
                        <a:ea typeface="Calibri"/>
                        <a:cs typeface="Times New Roman"/>
                      </a:endParaRPr>
                    </a:p>
                    <a:p>
                      <a:pPr algn="ctr">
                        <a:lnSpc>
                          <a:spcPct val="115000"/>
                        </a:lnSpc>
                        <a:spcAft>
                          <a:spcPts val="0"/>
                        </a:spcAft>
                      </a:pP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0"/>
                  </a:ext>
                </a:extLst>
              </a:tr>
              <a:tr h="460246">
                <a:tc>
                  <a:txBody>
                    <a:bodyPr/>
                    <a:lstStyle/>
                    <a:p>
                      <a:pPr algn="ctr">
                        <a:lnSpc>
                          <a:spcPct val="115000"/>
                        </a:lnSpc>
                        <a:spcAft>
                          <a:spcPts val="0"/>
                        </a:spcAft>
                      </a:pPr>
                      <a:r>
                        <a:rPr lang="tr-TR" sz="1200" dirty="0" smtClean="0">
                          <a:solidFill>
                            <a:schemeClr val="tx1"/>
                          </a:solidFill>
                          <a:latin typeface="Calibri"/>
                          <a:ea typeface="Calibri"/>
                          <a:cs typeface="Times New Roman"/>
                        </a:rPr>
                        <a:t>1</a:t>
                      </a: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pPr>
                      <a:r>
                        <a:rPr lang="tr-TR" sz="1200" b="1" dirty="0" smtClean="0">
                          <a:solidFill>
                            <a:schemeClr val="bg1"/>
                          </a:solidFill>
                        </a:rPr>
                        <a:t>ŞEHİT ÖĞRETMEN MUSTAFA BOZ  İLKOKULU </a:t>
                      </a: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r>
                        <a:rPr lang="tr-TR" sz="1200" b="1" dirty="0" smtClean="0">
                          <a:solidFill>
                            <a:schemeClr val="tx1"/>
                          </a:solidFill>
                          <a:latin typeface="Calibri" panose="020F0502020204030204" pitchFamily="34" charset="0"/>
                          <a:ea typeface="Calibri"/>
                          <a:cs typeface="Times New Roman" pitchFamily="18" charset="0"/>
                        </a:rPr>
                        <a:t>25</a:t>
                      </a: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tr-TR" sz="1200" b="1" dirty="0" smtClean="0">
                          <a:solidFill>
                            <a:schemeClr val="tx1"/>
                          </a:solidFill>
                          <a:latin typeface="Calibri" panose="020F0502020204030204" pitchFamily="34" charset="0"/>
                          <a:ea typeface="Calibri"/>
                          <a:cs typeface="Times New Roman" pitchFamily="18" charset="0"/>
                        </a:rPr>
                        <a:t>24</a:t>
                      </a: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r>
                        <a:rPr lang="tr-TR" sz="1000" b="1" i="0" u="none" strike="noStrike" dirty="0" smtClean="0">
                          <a:solidFill>
                            <a:srgbClr val="FFFFFF"/>
                          </a:solidFill>
                          <a:effectLst/>
                          <a:latin typeface="Times New Roman" panose="02020603050405020304" pitchFamily="18" charset="0"/>
                        </a:rPr>
                        <a:t>20</a:t>
                      </a: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t"/>
                      <a:r>
                        <a:rPr lang="tr-TR" sz="1100" b="1" i="0" u="none" strike="noStrike" dirty="0" smtClean="0">
                          <a:solidFill>
                            <a:srgbClr val="FF0000"/>
                          </a:solidFill>
                          <a:effectLst/>
                          <a:latin typeface="ARIAL" panose="020B0604020202020204" pitchFamily="34" charset="0"/>
                        </a:rPr>
                        <a:t>273</a:t>
                      </a:r>
                      <a:endParaRPr lang="tr-TR" sz="1100" b="1" i="0" u="none" strike="noStrike" dirty="0">
                        <a:solidFill>
                          <a:srgbClr val="FF0000"/>
                        </a:solidFill>
                        <a:effectLst/>
                        <a:latin typeface="ARIAL" panose="020B0604020202020204" pitchFamily="34" charset="0"/>
                      </a:endParaRPr>
                    </a:p>
                  </a:txBody>
                  <a:tcPr marL="7620" marR="7620" marT="7620" marB="0" anchor="ctr">
                    <a:solidFill>
                      <a:schemeClr val="accent2">
                        <a:lumMod val="75000"/>
                      </a:schemeClr>
                    </a:solidFill>
                  </a:tcPr>
                </a:tc>
                <a:tc>
                  <a:txBody>
                    <a:bodyPr/>
                    <a:lstStyle/>
                    <a:p>
                      <a:pPr algn="ctr" rtl="0" fontAlgn="t"/>
                      <a:r>
                        <a:rPr lang="tr-TR" sz="1100" b="1" i="0" u="none" strike="noStrike" dirty="0" smtClean="0">
                          <a:solidFill>
                            <a:srgbClr val="FF0000"/>
                          </a:solidFill>
                          <a:effectLst/>
                          <a:latin typeface="ARIAL" panose="020B0604020202020204" pitchFamily="34" charset="0"/>
                        </a:rPr>
                        <a:t>260</a:t>
                      </a:r>
                      <a:endParaRPr lang="tr-TR" sz="1100" b="1" i="0" u="none" strike="noStrike" dirty="0">
                        <a:solidFill>
                          <a:srgbClr val="FF0000"/>
                        </a:solidFill>
                        <a:effectLst/>
                        <a:latin typeface="ARIAL" panose="020B0604020202020204" pitchFamily="34" charset="0"/>
                      </a:endParaRPr>
                    </a:p>
                  </a:txBody>
                  <a:tcPr marL="7620" marR="7620" marT="7620" marB="0" anchor="ctr">
                    <a:solidFill>
                      <a:schemeClr val="accent2">
                        <a:lumMod val="75000"/>
                      </a:schemeClr>
                    </a:solidFill>
                  </a:tcPr>
                </a:tc>
                <a:tc>
                  <a:txBody>
                    <a:bodyPr/>
                    <a:lstStyle/>
                    <a:p>
                      <a:pPr algn="ctr" rtl="0" fontAlgn="t"/>
                      <a:r>
                        <a:rPr lang="tr-TR" sz="1100" b="1" i="0" u="none" strike="noStrike" dirty="0" smtClean="0">
                          <a:solidFill>
                            <a:srgbClr val="FF0000"/>
                          </a:solidFill>
                          <a:effectLst/>
                          <a:latin typeface="ARIAL" panose="020B0604020202020204" pitchFamily="34" charset="0"/>
                        </a:rPr>
                        <a:t>533</a:t>
                      </a:r>
                      <a:endParaRPr lang="tr-TR" sz="1100" b="1" i="0" u="none" strike="noStrike" dirty="0">
                        <a:solidFill>
                          <a:srgbClr val="FF0000"/>
                        </a:solidFill>
                        <a:effectLst/>
                        <a:latin typeface="ARIAL" panose="020B060402020202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1"/>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t"/>
                      <a:endParaRPr lang="tr-TR" sz="9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1" i="0" u="none" strike="noStrike" dirty="0">
                        <a:solidFill>
                          <a:srgbClr val="FF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1" i="0" u="none" strike="noStrike" dirty="0">
                        <a:solidFill>
                          <a:srgbClr val="FF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1" i="0" u="none" strike="noStrike">
                        <a:solidFill>
                          <a:srgbClr val="FF0000"/>
                        </a:solidFill>
                        <a:effectLst/>
                        <a:latin typeface="Tw Cen MT" panose="020B0602020104020603"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2"/>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3"/>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4"/>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5"/>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6"/>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7"/>
                  </a:ext>
                </a:extLst>
              </a:tr>
              <a:tr h="479364">
                <a:tc>
                  <a:txBody>
                    <a:bodyPr/>
                    <a:lstStyle/>
                    <a:p>
                      <a:pPr algn="ctr">
                        <a:lnSpc>
                          <a:spcPct val="115000"/>
                        </a:lnSpc>
                        <a:spcAft>
                          <a:spcPts val="0"/>
                        </a:spcAft>
                      </a:pPr>
                      <a:endParaRPr lang="tr-TR" sz="1200" b="1"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8"/>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9"/>
                  </a:ext>
                </a:extLst>
              </a:tr>
            </a:tbl>
          </a:graphicData>
        </a:graphic>
      </p:graphicFrame>
      <p:sp>
        <p:nvSpPr>
          <p:cNvPr id="3" name="1 Başlık"/>
          <p:cNvSpPr>
            <a:spLocks noGrp="1"/>
          </p:cNvSpPr>
          <p:nvPr>
            <p:ph type="title"/>
          </p:nvPr>
        </p:nvSpPr>
        <p:spPr>
          <a:xfrm>
            <a:off x="1845940" y="116632"/>
            <a:ext cx="8496944" cy="864096"/>
          </a:xfrm>
        </p:spPr>
        <p:txBody>
          <a:bodyPr>
            <a:normAutofit/>
          </a:bodyPr>
          <a:lstStyle/>
          <a:p>
            <a:pPr algn="ctr"/>
            <a:r>
              <a:rPr lang="tr-TR" sz="1800" b="1" dirty="0" smtClean="0">
                <a:solidFill>
                  <a:schemeClr val="bg1"/>
                </a:solidFill>
              </a:rPr>
              <a:t>ŞEHİT ÖĞRETMEN MUSTAFA BOZ  İLKOKULU ÖĞRETMEN, DERSLİK</a:t>
            </a:r>
            <a:r>
              <a:rPr lang="tr-TR" sz="1800" b="1" dirty="0">
                <a:solidFill>
                  <a:schemeClr val="bg1"/>
                </a:solidFill>
              </a:rPr>
              <a:t>, ŞUBE </a:t>
            </a:r>
            <a:r>
              <a:rPr lang="tr-TR" sz="1800" b="1" dirty="0" smtClean="0">
                <a:solidFill>
                  <a:schemeClr val="bg1"/>
                </a:solidFill>
              </a:rPr>
              <a:t>ÖĞRENCİ SAYILARI</a:t>
            </a:r>
            <a:br>
              <a:rPr lang="tr-TR" sz="1800" b="1" dirty="0" smtClean="0">
                <a:solidFill>
                  <a:schemeClr val="bg1"/>
                </a:solidFill>
              </a:rPr>
            </a:br>
            <a:endParaRPr lang="tr-TR" sz="1800" b="1" dirty="0">
              <a:solidFill>
                <a:schemeClr val="bg1"/>
              </a:solidFill>
            </a:endParaRPr>
          </a:p>
        </p:txBody>
      </p:sp>
    </p:spTree>
    <p:extLst>
      <p:ext uri="{BB962C8B-B14F-4D97-AF65-F5344CB8AC3E}">
        <p14:creationId xmlns:p14="http://schemas.microsoft.com/office/powerpoint/2010/main" val="13971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1917948" y="692696"/>
            <a:ext cx="8439472" cy="72008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tr-TR" sz="2000" dirty="0" smtClean="0"/>
              <a:t>ŞEHİT ÖĞRETMEN MUSTAFA BOZ İLKOKULU </a:t>
            </a:r>
            <a:r>
              <a:rPr lang="tr-TR" sz="2000" dirty="0"/>
              <a:t>SINIF BAZINDA ÖĞRENCİ </a:t>
            </a:r>
            <a:r>
              <a:rPr lang="tr-TR" sz="2000" dirty="0" smtClean="0"/>
              <a:t>SAYILARI</a:t>
            </a:r>
            <a:br>
              <a:rPr lang="tr-TR" sz="2000" dirty="0" smtClean="0"/>
            </a:br>
            <a:r>
              <a:rPr lang="tr-TR" sz="2000" dirty="0" err="1" smtClean="0"/>
              <a:t>resmİ</a:t>
            </a:r>
            <a:r>
              <a:rPr lang="tr-TR" sz="2000" smtClean="0"/>
              <a:t> /</a:t>
            </a:r>
            <a:r>
              <a:rPr lang="tr-TR" sz="2000" dirty="0" smtClean="0"/>
              <a:t>özel</a:t>
            </a:r>
            <a:br>
              <a:rPr lang="tr-TR" sz="2000" dirty="0" smtClean="0"/>
            </a:br>
            <a:r>
              <a:rPr lang="tr-TR" sz="2000" b="1" dirty="0" smtClean="0">
                <a:solidFill>
                  <a:schemeClr val="tx1"/>
                </a:solidFill>
              </a:rPr>
              <a:t>ANASINIFI DAHİL(İLKOKUL VE ORTAOKULLAR İÇİN)</a:t>
            </a:r>
            <a:endParaRPr lang="tr-TR" sz="2000" b="1" dirty="0">
              <a:solidFill>
                <a:schemeClr val="tx1"/>
              </a:solidFill>
            </a:endParaRPr>
          </a:p>
        </p:txBody>
      </p:sp>
      <p:graphicFrame>
        <p:nvGraphicFramePr>
          <p:cNvPr id="8" name="6 İçerik Yer Tutucusu"/>
          <p:cNvGraphicFramePr>
            <a:graphicFrameLocks noGrp="1"/>
          </p:cNvGraphicFramePr>
          <p:nvPr>
            <p:ph sz="quarter" idx="2"/>
            <p:extLst>
              <p:ext uri="{D42A27DB-BD31-4B8C-83A1-F6EECF244321}">
                <p14:modId xmlns:p14="http://schemas.microsoft.com/office/powerpoint/2010/main" val="3575769002"/>
              </p:ext>
            </p:extLst>
          </p:nvPr>
        </p:nvGraphicFramePr>
        <p:xfrm>
          <a:off x="909834" y="1592794"/>
          <a:ext cx="10081124" cy="4579088"/>
        </p:xfrm>
        <a:graphic>
          <a:graphicData uri="http://schemas.openxmlformats.org/drawingml/2006/table">
            <a:tbl>
              <a:tblPr firstRow="1" bandRow="1">
                <a:tableStyleId>{5C22544A-7EE6-4342-B048-85BDC9FD1C3A}</a:tableStyleId>
              </a:tblPr>
              <a:tblGrid>
                <a:gridCol w="497680">
                  <a:extLst>
                    <a:ext uri="{9D8B030D-6E8A-4147-A177-3AD203B41FA5}">
                      <a16:colId xmlns="" xmlns:a16="http://schemas.microsoft.com/office/drawing/2014/main" val="20000"/>
                    </a:ext>
                  </a:extLst>
                </a:gridCol>
                <a:gridCol w="1809163">
                  <a:extLst>
                    <a:ext uri="{9D8B030D-6E8A-4147-A177-3AD203B41FA5}">
                      <a16:colId xmlns="" xmlns:a16="http://schemas.microsoft.com/office/drawing/2014/main" val="20001"/>
                    </a:ext>
                  </a:extLst>
                </a:gridCol>
                <a:gridCol w="405772"/>
                <a:gridCol w="405772"/>
                <a:gridCol w="405772"/>
                <a:gridCol w="405772"/>
                <a:gridCol w="405772">
                  <a:extLst>
                    <a:ext uri="{9D8B030D-6E8A-4147-A177-3AD203B41FA5}">
                      <a16:colId xmlns="" xmlns:a16="http://schemas.microsoft.com/office/drawing/2014/main" val="20002"/>
                    </a:ext>
                  </a:extLst>
                </a:gridCol>
                <a:gridCol w="302391">
                  <a:extLst>
                    <a:ext uri="{9D8B030D-6E8A-4147-A177-3AD203B41FA5}">
                      <a16:colId xmlns="" xmlns:a16="http://schemas.microsoft.com/office/drawing/2014/main" val="20003"/>
                    </a:ext>
                  </a:extLst>
                </a:gridCol>
                <a:gridCol w="302391">
                  <a:extLst>
                    <a:ext uri="{9D8B030D-6E8A-4147-A177-3AD203B41FA5}">
                      <a16:colId xmlns="" xmlns:a16="http://schemas.microsoft.com/office/drawing/2014/main" val="20004"/>
                    </a:ext>
                  </a:extLst>
                </a:gridCol>
                <a:gridCol w="292048">
                  <a:extLst>
                    <a:ext uri="{9D8B030D-6E8A-4147-A177-3AD203B41FA5}">
                      <a16:colId xmlns="" xmlns:a16="http://schemas.microsoft.com/office/drawing/2014/main" val="20005"/>
                    </a:ext>
                  </a:extLst>
                </a:gridCol>
                <a:gridCol w="312726">
                  <a:extLst>
                    <a:ext uri="{9D8B030D-6E8A-4147-A177-3AD203B41FA5}">
                      <a16:colId xmlns="" xmlns:a16="http://schemas.microsoft.com/office/drawing/2014/main" val="20006"/>
                    </a:ext>
                  </a:extLst>
                </a:gridCol>
                <a:gridCol w="302391">
                  <a:extLst>
                    <a:ext uri="{9D8B030D-6E8A-4147-A177-3AD203B41FA5}">
                      <a16:colId xmlns="" xmlns:a16="http://schemas.microsoft.com/office/drawing/2014/main" val="20007"/>
                    </a:ext>
                  </a:extLst>
                </a:gridCol>
                <a:gridCol w="302391">
                  <a:extLst>
                    <a:ext uri="{9D8B030D-6E8A-4147-A177-3AD203B41FA5}">
                      <a16:colId xmlns="" xmlns:a16="http://schemas.microsoft.com/office/drawing/2014/main" val="20008"/>
                    </a:ext>
                  </a:extLst>
                </a:gridCol>
                <a:gridCol w="302391">
                  <a:extLst>
                    <a:ext uri="{9D8B030D-6E8A-4147-A177-3AD203B41FA5}">
                      <a16:colId xmlns="" xmlns:a16="http://schemas.microsoft.com/office/drawing/2014/main" val="20009"/>
                    </a:ext>
                  </a:extLst>
                </a:gridCol>
                <a:gridCol w="302391">
                  <a:extLst>
                    <a:ext uri="{9D8B030D-6E8A-4147-A177-3AD203B41FA5}">
                      <a16:colId xmlns="" xmlns:a16="http://schemas.microsoft.com/office/drawing/2014/main" val="20010"/>
                    </a:ext>
                  </a:extLst>
                </a:gridCol>
                <a:gridCol w="302391">
                  <a:extLst>
                    <a:ext uri="{9D8B030D-6E8A-4147-A177-3AD203B41FA5}">
                      <a16:colId xmlns="" xmlns:a16="http://schemas.microsoft.com/office/drawing/2014/main" val="20011"/>
                    </a:ext>
                  </a:extLst>
                </a:gridCol>
                <a:gridCol w="302391">
                  <a:extLst>
                    <a:ext uri="{9D8B030D-6E8A-4147-A177-3AD203B41FA5}">
                      <a16:colId xmlns="" xmlns:a16="http://schemas.microsoft.com/office/drawing/2014/main" val="20012"/>
                    </a:ext>
                  </a:extLst>
                </a:gridCol>
                <a:gridCol w="302391">
                  <a:extLst>
                    <a:ext uri="{9D8B030D-6E8A-4147-A177-3AD203B41FA5}">
                      <a16:colId xmlns="" xmlns:a16="http://schemas.microsoft.com/office/drawing/2014/main" val="20013"/>
                    </a:ext>
                  </a:extLst>
                </a:gridCol>
                <a:gridCol w="302391">
                  <a:extLst>
                    <a:ext uri="{9D8B030D-6E8A-4147-A177-3AD203B41FA5}">
                      <a16:colId xmlns="" xmlns:a16="http://schemas.microsoft.com/office/drawing/2014/main" val="20014"/>
                    </a:ext>
                  </a:extLst>
                </a:gridCol>
                <a:gridCol w="302391">
                  <a:extLst>
                    <a:ext uri="{9D8B030D-6E8A-4147-A177-3AD203B41FA5}">
                      <a16:colId xmlns="" xmlns:a16="http://schemas.microsoft.com/office/drawing/2014/main" val="20015"/>
                    </a:ext>
                  </a:extLst>
                </a:gridCol>
                <a:gridCol w="302391">
                  <a:extLst>
                    <a:ext uri="{9D8B030D-6E8A-4147-A177-3AD203B41FA5}">
                      <a16:colId xmlns="" xmlns:a16="http://schemas.microsoft.com/office/drawing/2014/main" val="20016"/>
                    </a:ext>
                  </a:extLst>
                </a:gridCol>
                <a:gridCol w="302391">
                  <a:extLst>
                    <a:ext uri="{9D8B030D-6E8A-4147-A177-3AD203B41FA5}">
                      <a16:colId xmlns="" xmlns:a16="http://schemas.microsoft.com/office/drawing/2014/main" val="20017"/>
                    </a:ext>
                  </a:extLst>
                </a:gridCol>
                <a:gridCol w="302391">
                  <a:extLst>
                    <a:ext uri="{9D8B030D-6E8A-4147-A177-3AD203B41FA5}">
                      <a16:colId xmlns="" xmlns:a16="http://schemas.microsoft.com/office/drawing/2014/main" val="20018"/>
                    </a:ext>
                  </a:extLst>
                </a:gridCol>
                <a:gridCol w="302391">
                  <a:extLst>
                    <a:ext uri="{9D8B030D-6E8A-4147-A177-3AD203B41FA5}">
                      <a16:colId xmlns="" xmlns:a16="http://schemas.microsoft.com/office/drawing/2014/main" val="20019"/>
                    </a:ext>
                  </a:extLst>
                </a:gridCol>
                <a:gridCol w="302391">
                  <a:extLst>
                    <a:ext uri="{9D8B030D-6E8A-4147-A177-3AD203B41FA5}">
                      <a16:colId xmlns="" xmlns:a16="http://schemas.microsoft.com/office/drawing/2014/main" val="20020"/>
                    </a:ext>
                  </a:extLst>
                </a:gridCol>
                <a:gridCol w="302391">
                  <a:extLst>
                    <a:ext uri="{9D8B030D-6E8A-4147-A177-3AD203B41FA5}">
                      <a16:colId xmlns="" xmlns:a16="http://schemas.microsoft.com/office/drawing/2014/main" val="20021"/>
                    </a:ext>
                  </a:extLst>
                </a:gridCol>
              </a:tblGrid>
              <a:tr h="414046">
                <a:tc rowSpan="2">
                  <a:txBody>
                    <a:bodyPr/>
                    <a:lstStyle/>
                    <a:p>
                      <a:pPr algn="ctr">
                        <a:lnSpc>
                          <a:spcPct val="115000"/>
                        </a:lnSpc>
                        <a:spcAft>
                          <a:spcPts val="0"/>
                        </a:spcAft>
                      </a:pPr>
                      <a:r>
                        <a:rPr lang="tr-TR" sz="1400" b="1" dirty="0">
                          <a:solidFill>
                            <a:srgbClr val="FFFFFF"/>
                          </a:solidFill>
                          <a:latin typeface="Calibri"/>
                          <a:ea typeface="Calibri"/>
                          <a:cs typeface="Times New Roman"/>
                        </a:rPr>
                        <a:t>Sıra No</a:t>
                      </a:r>
                      <a:endParaRPr lang="tr-TR" sz="1400" dirty="0">
                        <a:latin typeface="Calibri"/>
                        <a:ea typeface="Calibri"/>
                        <a:cs typeface="Times New Roman"/>
                      </a:endParaRPr>
                    </a:p>
                  </a:txBody>
                  <a:tcPr marL="0" marR="0" marT="0" marB="0" anchor="ctr">
                    <a:solidFill>
                      <a:schemeClr val="accent1">
                        <a:lumMod val="50000"/>
                      </a:schemeClr>
                    </a:solidFill>
                  </a:tcPr>
                </a:tc>
                <a:tc rowSpan="2">
                  <a:txBody>
                    <a:bodyPr/>
                    <a:lstStyle/>
                    <a:p>
                      <a:pPr algn="l">
                        <a:lnSpc>
                          <a:spcPct val="115000"/>
                        </a:lnSpc>
                        <a:spcAft>
                          <a:spcPts val="0"/>
                        </a:spcAft>
                      </a:pPr>
                      <a:r>
                        <a:rPr lang="tr-TR" sz="1400" b="1" dirty="0">
                          <a:solidFill>
                            <a:srgbClr val="FFFFFF"/>
                          </a:solidFill>
                          <a:latin typeface="Calibri"/>
                          <a:ea typeface="Calibri"/>
                          <a:cs typeface="Times New Roman"/>
                        </a:rPr>
                        <a:t>Okul Adı</a:t>
                      </a:r>
                      <a:endParaRPr lang="tr-TR" sz="1400" dirty="0">
                        <a:latin typeface="Calibri"/>
                        <a:ea typeface="Calibri"/>
                        <a:cs typeface="Times New Roman"/>
                      </a:endParaRPr>
                    </a:p>
                  </a:txBody>
                  <a:tcPr marL="0" marR="0" marT="0" marB="0" anchor="ctr">
                    <a:solidFill>
                      <a:schemeClr val="accent1">
                        <a:lumMod val="50000"/>
                      </a:schemeClr>
                    </a:solidFill>
                  </a:tcPr>
                </a:tc>
                <a:tc gridSpan="4">
                  <a:txBody>
                    <a:bodyPr/>
                    <a:lstStyle/>
                    <a:p>
                      <a:pPr algn="ctr">
                        <a:lnSpc>
                          <a:spcPct val="115000"/>
                        </a:lnSpc>
                        <a:spcAft>
                          <a:spcPts val="0"/>
                        </a:spcAft>
                      </a:pPr>
                      <a:r>
                        <a:rPr lang="tr-TR" sz="1100" dirty="0" smtClean="0">
                          <a:latin typeface="Calibri"/>
                          <a:ea typeface="Calibri"/>
                          <a:cs typeface="Times New Roman"/>
                        </a:rPr>
                        <a:t>ANASINIFI</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pPr algn="ctr">
                        <a:lnSpc>
                          <a:spcPct val="115000"/>
                        </a:lnSpc>
                        <a:spcAft>
                          <a:spcPts val="0"/>
                        </a:spcAft>
                      </a:pP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pPr algn="ctr">
                        <a:lnSpc>
                          <a:spcPct val="115000"/>
                        </a:lnSpc>
                        <a:spcAft>
                          <a:spcPts val="0"/>
                        </a:spcAft>
                      </a:pP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pPr algn="ctr">
                        <a:lnSpc>
                          <a:spcPct val="115000"/>
                        </a:lnSpc>
                        <a:spcAft>
                          <a:spcPts val="0"/>
                        </a:spcAft>
                      </a:pPr>
                      <a:endParaRPr lang="tr-TR" sz="1100" dirty="0">
                        <a:latin typeface="Calibri"/>
                        <a:ea typeface="Calibri"/>
                        <a:cs typeface="Times New Roman"/>
                      </a:endParaRPr>
                    </a:p>
                  </a:txBody>
                  <a:tcPr marL="0" marR="0" marT="0" marB="0" anchor="ctr">
                    <a:solidFill>
                      <a:schemeClr val="accent1">
                        <a:lumMod val="50000"/>
                      </a:schemeClr>
                    </a:solidFill>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1.SINIF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2.SINIF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3.SINIF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4.SINIF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TOPLAM</a:t>
                      </a:r>
                      <a:endParaRPr lang="tr-TR" sz="1100" dirty="0">
                        <a:latin typeface="Calibri"/>
                        <a:ea typeface="Calibri"/>
                        <a:cs typeface="Times New Roman"/>
                      </a:endParaRPr>
                    </a:p>
                  </a:txBody>
                  <a:tcPr marL="0" marR="0" marT="0" marB="0" anchor="ctr">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14046">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050" b="1" dirty="0" smtClean="0">
                          <a:solidFill>
                            <a:schemeClr val="tx1"/>
                          </a:solidFill>
                          <a:latin typeface="Calibri"/>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smtClean="0">
                          <a:solidFill>
                            <a:schemeClr val="tx1"/>
                          </a:solidFill>
                          <a:latin typeface="Calibri"/>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smtClean="0">
                          <a:solidFill>
                            <a:schemeClr val="tx1"/>
                          </a:solidFill>
                          <a:latin typeface="Calibri"/>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r>
                        <a:rPr lang="tr-TR" dirty="0" smtClean="0">
                          <a:solidFill>
                            <a:schemeClr val="tx1"/>
                          </a:solidFill>
                        </a:rPr>
                        <a:t>T</a:t>
                      </a:r>
                      <a:endParaRPr lang="tr-TR" dirty="0">
                        <a:solidFill>
                          <a:schemeClr val="tx1"/>
                        </a:solidFill>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rgbClr val="92D050"/>
                    </a:solidFill>
                  </a:tcPr>
                </a:tc>
                <a:extLst>
                  <a:ext uri="{0D108BD9-81ED-4DB2-BD59-A6C34878D82A}">
                    <a16:rowId xmlns="" xmlns:a16="http://schemas.microsoft.com/office/drawing/2014/main" val="10001"/>
                  </a:ext>
                </a:extLst>
              </a:tr>
              <a:tr h="414046">
                <a:tc>
                  <a:txBody>
                    <a:bodyPr/>
                    <a:lstStyle/>
                    <a:p>
                      <a:pPr algn="ctr">
                        <a:lnSpc>
                          <a:spcPct val="115000"/>
                        </a:lnSpc>
                        <a:spcAft>
                          <a:spcPts val="0"/>
                        </a:spcAft>
                      </a:pPr>
                      <a:r>
                        <a:rPr lang="tr-TR" sz="1100" dirty="0" smtClean="0">
                          <a:solidFill>
                            <a:schemeClr val="tx1"/>
                          </a:solidFill>
                          <a:latin typeface="Calibri"/>
                          <a:ea typeface="Calibri"/>
                          <a:cs typeface="Times New Roman"/>
                        </a:rPr>
                        <a:t>1</a:t>
                      </a: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r>
                        <a:rPr lang="tr-TR" sz="1200" dirty="0" smtClean="0">
                          <a:solidFill>
                            <a:schemeClr val="tx1"/>
                          </a:solidFill>
                          <a:latin typeface="Calibri"/>
                          <a:ea typeface="Calibri"/>
                          <a:cs typeface="Times New Roman"/>
                        </a:rPr>
                        <a:t>Şehit</a:t>
                      </a:r>
                      <a:r>
                        <a:rPr lang="tr-TR" sz="1200" baseline="0" dirty="0" smtClean="0">
                          <a:solidFill>
                            <a:schemeClr val="tx1"/>
                          </a:solidFill>
                          <a:latin typeface="Calibri"/>
                          <a:ea typeface="Calibri"/>
                          <a:cs typeface="Times New Roman"/>
                        </a:rPr>
                        <a:t> Öğretmen Mustafa Boz İlkokulu</a:t>
                      </a: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r>
                        <a:rPr lang="tr-TR" sz="1050" b="0" i="0" u="none" strike="noStrike" dirty="0" smtClean="0">
                          <a:solidFill>
                            <a:srgbClr val="FFFFFF"/>
                          </a:solidFill>
                          <a:effectLst/>
                          <a:latin typeface="Tw Cen MT" panose="020B0602020104020603" pitchFamily="34" charset="0"/>
                        </a:rPr>
                        <a:t>0</a:t>
                      </a: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050" b="0" i="0" u="none" strike="noStrike" dirty="0" smtClean="0">
                          <a:solidFill>
                            <a:srgbClr val="FFFFFF"/>
                          </a:solidFill>
                          <a:effectLst/>
                          <a:latin typeface="Tw Cen MT" panose="020B0602020104020603" pitchFamily="34" charset="0"/>
                        </a:rPr>
                        <a:t>0</a:t>
                      </a: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050" b="0" i="0" u="none" strike="noStrike" dirty="0" smtClean="0">
                          <a:solidFill>
                            <a:srgbClr val="FFFFFF"/>
                          </a:solidFill>
                          <a:effectLst/>
                          <a:latin typeface="Tw Cen MT" panose="020B0602020104020603" pitchFamily="34" charset="0"/>
                        </a:rPr>
                        <a:t>0</a:t>
                      </a: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050" b="0" i="0" u="none" strike="noStrike" dirty="0" smtClean="0">
                          <a:solidFill>
                            <a:srgbClr val="FFFFFF"/>
                          </a:solidFill>
                          <a:effectLst/>
                          <a:latin typeface="Tw Cen MT" panose="020B0602020104020603" pitchFamily="34" charset="0"/>
                        </a:rPr>
                        <a:t>0</a:t>
                      </a: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62</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56</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118</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71</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64</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135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74</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84</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158</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66</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56</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122</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r>
                        <a:rPr lang="tr-TR" sz="1000" b="0" i="0" u="none" strike="noStrike" dirty="0" smtClean="0">
                          <a:solidFill>
                            <a:srgbClr val="C00000"/>
                          </a:solidFill>
                          <a:effectLst/>
                          <a:latin typeface="Arial" panose="020B0604020202020204" pitchFamily="34" charset="0"/>
                        </a:rPr>
                        <a:t>20</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273</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260</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533</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2"/>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3"/>
                  </a:ext>
                </a:extLst>
              </a:tr>
              <a:tr h="432050">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4"/>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5"/>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fontAlgn="ctr"/>
                      <a:endParaRPr lang="tr-TR" sz="1800" b="0"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tr-TR" sz="1800" b="0"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tr-TR" sz="1800" b="0"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tr-TR" sz="18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6"/>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7"/>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8"/>
                  </a:ext>
                </a:extLst>
              </a:tr>
              <a:tr h="414046">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tr-TR" sz="1400" dirty="0" smtClean="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14011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1881" y="2967335"/>
            <a:ext cx="10625088" cy="923330"/>
          </a:xfrm>
          <a:prstGeom prst="rect">
            <a:avLst/>
          </a:prstGeom>
          <a:solidFill>
            <a:srgbClr val="C00000"/>
          </a:solidFill>
        </p:spPr>
        <p:txBody>
          <a:bodyPr wrap="non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KAYNAŞTIRMA ÖĞRENCİ SAYILARI </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5096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sz="quarter" idx="2"/>
            <p:extLst>
              <p:ext uri="{D42A27DB-BD31-4B8C-83A1-F6EECF244321}">
                <p14:modId xmlns:p14="http://schemas.microsoft.com/office/powerpoint/2010/main" val="2295920635"/>
              </p:ext>
            </p:extLst>
          </p:nvPr>
        </p:nvGraphicFramePr>
        <p:xfrm>
          <a:off x="1229728" y="1340768"/>
          <a:ext cx="9505058" cy="4999712"/>
        </p:xfrm>
        <a:graphic>
          <a:graphicData uri="http://schemas.openxmlformats.org/drawingml/2006/table">
            <a:tbl>
              <a:tblPr firstRow="1" bandRow="1">
                <a:tableStyleId>{5C22544A-7EE6-4342-B048-85BDC9FD1C3A}</a:tableStyleId>
              </a:tblPr>
              <a:tblGrid>
                <a:gridCol w="559288">
                  <a:extLst>
                    <a:ext uri="{9D8B030D-6E8A-4147-A177-3AD203B41FA5}">
                      <a16:colId xmlns="" xmlns:a16="http://schemas.microsoft.com/office/drawing/2014/main" val="20000"/>
                    </a:ext>
                  </a:extLst>
                </a:gridCol>
                <a:gridCol w="2033120">
                  <a:extLst>
                    <a:ext uri="{9D8B030D-6E8A-4147-A177-3AD203B41FA5}">
                      <a16:colId xmlns="" xmlns:a16="http://schemas.microsoft.com/office/drawing/2014/main" val="20001"/>
                    </a:ext>
                  </a:extLst>
                </a:gridCol>
                <a:gridCol w="456003">
                  <a:extLst>
                    <a:ext uri="{9D8B030D-6E8A-4147-A177-3AD203B41FA5}">
                      <a16:colId xmlns="" xmlns:a16="http://schemas.microsoft.com/office/drawing/2014/main" val="20002"/>
                    </a:ext>
                  </a:extLst>
                </a:gridCol>
                <a:gridCol w="339824">
                  <a:extLst>
                    <a:ext uri="{9D8B030D-6E8A-4147-A177-3AD203B41FA5}">
                      <a16:colId xmlns="" xmlns:a16="http://schemas.microsoft.com/office/drawing/2014/main" val="20003"/>
                    </a:ext>
                  </a:extLst>
                </a:gridCol>
                <a:gridCol w="339824">
                  <a:extLst>
                    <a:ext uri="{9D8B030D-6E8A-4147-A177-3AD203B41FA5}">
                      <a16:colId xmlns="" xmlns:a16="http://schemas.microsoft.com/office/drawing/2014/main" val="20004"/>
                    </a:ext>
                  </a:extLst>
                </a:gridCol>
                <a:gridCol w="328201">
                  <a:extLst>
                    <a:ext uri="{9D8B030D-6E8A-4147-A177-3AD203B41FA5}">
                      <a16:colId xmlns="" xmlns:a16="http://schemas.microsoft.com/office/drawing/2014/main" val="20005"/>
                    </a:ext>
                  </a:extLst>
                </a:gridCol>
                <a:gridCol w="351438">
                  <a:extLst>
                    <a:ext uri="{9D8B030D-6E8A-4147-A177-3AD203B41FA5}">
                      <a16:colId xmlns="" xmlns:a16="http://schemas.microsoft.com/office/drawing/2014/main" val="20006"/>
                    </a:ext>
                  </a:extLst>
                </a:gridCol>
                <a:gridCol w="339824">
                  <a:extLst>
                    <a:ext uri="{9D8B030D-6E8A-4147-A177-3AD203B41FA5}">
                      <a16:colId xmlns="" xmlns:a16="http://schemas.microsoft.com/office/drawing/2014/main" val="20007"/>
                    </a:ext>
                  </a:extLst>
                </a:gridCol>
                <a:gridCol w="339824">
                  <a:extLst>
                    <a:ext uri="{9D8B030D-6E8A-4147-A177-3AD203B41FA5}">
                      <a16:colId xmlns="" xmlns:a16="http://schemas.microsoft.com/office/drawing/2014/main" val="20008"/>
                    </a:ext>
                  </a:extLst>
                </a:gridCol>
                <a:gridCol w="339824">
                  <a:extLst>
                    <a:ext uri="{9D8B030D-6E8A-4147-A177-3AD203B41FA5}">
                      <a16:colId xmlns="" xmlns:a16="http://schemas.microsoft.com/office/drawing/2014/main" val="20009"/>
                    </a:ext>
                  </a:extLst>
                </a:gridCol>
                <a:gridCol w="339824">
                  <a:extLst>
                    <a:ext uri="{9D8B030D-6E8A-4147-A177-3AD203B41FA5}">
                      <a16:colId xmlns="" xmlns:a16="http://schemas.microsoft.com/office/drawing/2014/main" val="20010"/>
                    </a:ext>
                  </a:extLst>
                </a:gridCol>
                <a:gridCol w="339824">
                  <a:extLst>
                    <a:ext uri="{9D8B030D-6E8A-4147-A177-3AD203B41FA5}">
                      <a16:colId xmlns="" xmlns:a16="http://schemas.microsoft.com/office/drawing/2014/main" val="20011"/>
                    </a:ext>
                  </a:extLst>
                </a:gridCol>
                <a:gridCol w="339824">
                  <a:extLst>
                    <a:ext uri="{9D8B030D-6E8A-4147-A177-3AD203B41FA5}">
                      <a16:colId xmlns="" xmlns:a16="http://schemas.microsoft.com/office/drawing/2014/main" val="20012"/>
                    </a:ext>
                  </a:extLst>
                </a:gridCol>
                <a:gridCol w="339824">
                  <a:extLst>
                    <a:ext uri="{9D8B030D-6E8A-4147-A177-3AD203B41FA5}">
                      <a16:colId xmlns="" xmlns:a16="http://schemas.microsoft.com/office/drawing/2014/main" val="20013"/>
                    </a:ext>
                  </a:extLst>
                </a:gridCol>
                <a:gridCol w="339824">
                  <a:extLst>
                    <a:ext uri="{9D8B030D-6E8A-4147-A177-3AD203B41FA5}">
                      <a16:colId xmlns="" xmlns:a16="http://schemas.microsoft.com/office/drawing/2014/main" val="20014"/>
                    </a:ext>
                  </a:extLst>
                </a:gridCol>
                <a:gridCol w="339824">
                  <a:extLst>
                    <a:ext uri="{9D8B030D-6E8A-4147-A177-3AD203B41FA5}">
                      <a16:colId xmlns="" xmlns:a16="http://schemas.microsoft.com/office/drawing/2014/main" val="20015"/>
                    </a:ext>
                  </a:extLst>
                </a:gridCol>
                <a:gridCol w="339824">
                  <a:extLst>
                    <a:ext uri="{9D8B030D-6E8A-4147-A177-3AD203B41FA5}">
                      <a16:colId xmlns="" xmlns:a16="http://schemas.microsoft.com/office/drawing/2014/main" val="20016"/>
                    </a:ext>
                  </a:extLst>
                </a:gridCol>
                <a:gridCol w="339824">
                  <a:extLst>
                    <a:ext uri="{9D8B030D-6E8A-4147-A177-3AD203B41FA5}">
                      <a16:colId xmlns="" xmlns:a16="http://schemas.microsoft.com/office/drawing/2014/main" val="20017"/>
                    </a:ext>
                  </a:extLst>
                </a:gridCol>
                <a:gridCol w="339824">
                  <a:extLst>
                    <a:ext uri="{9D8B030D-6E8A-4147-A177-3AD203B41FA5}">
                      <a16:colId xmlns="" xmlns:a16="http://schemas.microsoft.com/office/drawing/2014/main" val="20018"/>
                    </a:ext>
                  </a:extLst>
                </a:gridCol>
                <a:gridCol w="339824">
                  <a:extLst>
                    <a:ext uri="{9D8B030D-6E8A-4147-A177-3AD203B41FA5}">
                      <a16:colId xmlns="" xmlns:a16="http://schemas.microsoft.com/office/drawing/2014/main" val="20019"/>
                    </a:ext>
                  </a:extLst>
                </a:gridCol>
                <a:gridCol w="339824">
                  <a:extLst>
                    <a:ext uri="{9D8B030D-6E8A-4147-A177-3AD203B41FA5}">
                      <a16:colId xmlns="" xmlns:a16="http://schemas.microsoft.com/office/drawing/2014/main" val="20020"/>
                    </a:ext>
                  </a:extLst>
                </a:gridCol>
                <a:gridCol w="339824">
                  <a:extLst>
                    <a:ext uri="{9D8B030D-6E8A-4147-A177-3AD203B41FA5}">
                      <a16:colId xmlns="" xmlns:a16="http://schemas.microsoft.com/office/drawing/2014/main" val="20021"/>
                    </a:ext>
                  </a:extLst>
                </a:gridCol>
              </a:tblGrid>
              <a:tr h="414046">
                <a:tc rowSpan="2">
                  <a:txBody>
                    <a:bodyPr/>
                    <a:lstStyle/>
                    <a:p>
                      <a:pPr algn="ctr">
                        <a:lnSpc>
                          <a:spcPct val="115000"/>
                        </a:lnSpc>
                        <a:spcAft>
                          <a:spcPts val="0"/>
                        </a:spcAft>
                      </a:pPr>
                      <a:r>
                        <a:rPr lang="tr-TR" sz="1400" b="1" dirty="0">
                          <a:solidFill>
                            <a:srgbClr val="FFFFFF"/>
                          </a:solidFill>
                          <a:latin typeface="Calibri"/>
                          <a:ea typeface="Calibri"/>
                          <a:cs typeface="Times New Roman"/>
                        </a:rPr>
                        <a:t>Sıra No</a:t>
                      </a:r>
                      <a:endParaRPr lang="tr-TR" sz="1400" dirty="0">
                        <a:latin typeface="Calibri"/>
                        <a:ea typeface="Calibri"/>
                        <a:cs typeface="Times New Roman"/>
                      </a:endParaRPr>
                    </a:p>
                  </a:txBody>
                  <a:tcPr marL="0" marR="0" marT="0" marB="0" anchor="ctr">
                    <a:solidFill>
                      <a:schemeClr val="accent1">
                        <a:lumMod val="50000"/>
                      </a:schemeClr>
                    </a:solidFill>
                  </a:tcPr>
                </a:tc>
                <a:tc rowSpan="2">
                  <a:txBody>
                    <a:bodyPr/>
                    <a:lstStyle/>
                    <a:p>
                      <a:pPr algn="l">
                        <a:lnSpc>
                          <a:spcPct val="115000"/>
                        </a:lnSpc>
                        <a:spcAft>
                          <a:spcPts val="0"/>
                        </a:spcAft>
                      </a:pPr>
                      <a:r>
                        <a:rPr lang="tr-TR" sz="1400" b="1" dirty="0">
                          <a:solidFill>
                            <a:srgbClr val="FFFFFF"/>
                          </a:solidFill>
                          <a:latin typeface="Calibri"/>
                          <a:ea typeface="Calibri"/>
                          <a:cs typeface="Times New Roman"/>
                        </a:rPr>
                        <a:t>Okul Adı</a:t>
                      </a:r>
                      <a:endParaRPr lang="tr-TR" sz="1400" dirty="0">
                        <a:latin typeface="Calibri"/>
                        <a:ea typeface="Calibri"/>
                        <a:cs typeface="Times New Roman"/>
                      </a:endParaRPr>
                    </a:p>
                  </a:txBody>
                  <a:tcPr marL="0" marR="0" marT="0" marB="0" anchor="ctr">
                    <a:solidFill>
                      <a:schemeClr val="accent1">
                        <a:lumMod val="50000"/>
                      </a:schemeClr>
                    </a:solidFill>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1.SINIF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2.SINIF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3.SINIF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4. </a:t>
                      </a:r>
                      <a:r>
                        <a:rPr lang="tr-TR" sz="1200" b="1" dirty="0">
                          <a:solidFill>
                            <a:srgbClr val="FFFFFF"/>
                          </a:solidFill>
                          <a:latin typeface="Calibri"/>
                          <a:ea typeface="Calibri"/>
                          <a:cs typeface="Times New Roman"/>
                        </a:rPr>
                        <a:t>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TOPLAM</a:t>
                      </a:r>
                      <a:endParaRPr lang="tr-TR" sz="1100" dirty="0">
                        <a:latin typeface="Calibri"/>
                        <a:ea typeface="Calibri"/>
                        <a:cs typeface="Times New Roman"/>
                      </a:endParaRPr>
                    </a:p>
                  </a:txBody>
                  <a:tcPr marL="0" marR="0" marT="0" marB="0" anchor="ctr">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14046">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rgbClr val="92D050"/>
                    </a:solidFill>
                  </a:tcPr>
                </a:tc>
                <a:extLst>
                  <a:ext uri="{0D108BD9-81ED-4DB2-BD59-A6C34878D82A}">
                    <a16:rowId xmlns="" xmlns:a16="http://schemas.microsoft.com/office/drawing/2014/main" val="10001"/>
                  </a:ext>
                </a:extLst>
              </a:tr>
              <a:tr h="414046">
                <a:tc>
                  <a:txBody>
                    <a:bodyPr/>
                    <a:lstStyle/>
                    <a:p>
                      <a:pPr algn="ctr">
                        <a:lnSpc>
                          <a:spcPct val="115000"/>
                        </a:lnSpc>
                        <a:spcAft>
                          <a:spcPts val="0"/>
                        </a:spcAft>
                      </a:pPr>
                      <a:r>
                        <a:rPr lang="tr-TR" sz="1100" dirty="0" smtClean="0">
                          <a:solidFill>
                            <a:schemeClr val="tx1"/>
                          </a:solidFill>
                          <a:latin typeface="Calibri"/>
                          <a:ea typeface="Calibri"/>
                          <a:cs typeface="Times New Roman"/>
                        </a:rPr>
                        <a:t>1</a:t>
                      </a: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marL="0" marR="0" indent="0" algn="l" defTabSz="914126" rtl="0" eaLnBrk="1" fontAlgn="auto" latinLnBrk="0" hangingPunct="1">
                        <a:lnSpc>
                          <a:spcPct val="115000"/>
                        </a:lnSpc>
                        <a:spcBef>
                          <a:spcPts val="0"/>
                        </a:spcBef>
                        <a:spcAft>
                          <a:spcPts val="0"/>
                        </a:spcAft>
                        <a:buClrTx/>
                        <a:buSzTx/>
                        <a:buFontTx/>
                        <a:buNone/>
                        <a:tabLst/>
                        <a:defRPr/>
                      </a:pPr>
                      <a:endParaRPr lang="tr-TR" sz="1200" b="1" dirty="0" smtClean="0">
                        <a:solidFill>
                          <a:schemeClr val="bg1"/>
                        </a:solidFill>
                      </a:endParaRPr>
                    </a:p>
                    <a:p>
                      <a:pPr marL="0" marR="0" indent="0" algn="l" defTabSz="914126" rtl="0" eaLnBrk="1" fontAlgn="auto" latinLnBrk="0" hangingPunct="1">
                        <a:lnSpc>
                          <a:spcPct val="115000"/>
                        </a:lnSpc>
                        <a:spcBef>
                          <a:spcPts val="0"/>
                        </a:spcBef>
                        <a:spcAft>
                          <a:spcPts val="0"/>
                        </a:spcAft>
                        <a:buClrTx/>
                        <a:buSzTx/>
                        <a:buFontTx/>
                        <a:buNone/>
                        <a:tabLst/>
                        <a:defRPr/>
                      </a:pPr>
                      <a:r>
                        <a:rPr lang="tr-TR" sz="1200" b="1" dirty="0" smtClean="0">
                          <a:solidFill>
                            <a:schemeClr val="bg1"/>
                          </a:solidFill>
                        </a:rPr>
                        <a:t>ŞEHİT ÖĞRETMEN MUSTAFA BOZ  İLKOKULU </a:t>
                      </a:r>
                      <a:endParaRPr lang="tr-TR" sz="1200" dirty="0" smtClean="0">
                        <a:solidFill>
                          <a:schemeClr val="tx1"/>
                        </a:solidFill>
                        <a:latin typeface="Calibri"/>
                        <a:ea typeface="Calibri"/>
                        <a:cs typeface="Times New Roman"/>
                      </a:endParaRPr>
                    </a:p>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5</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2</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0</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2</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5</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2</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2</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4</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5</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4</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4</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8</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5</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6</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1</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7</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r>
                        <a:rPr lang="tr-TR" sz="1200" b="0" i="0" u="none" strike="noStrike" dirty="0" smtClean="0">
                          <a:solidFill>
                            <a:schemeClr val="tx1"/>
                          </a:solidFill>
                          <a:effectLst/>
                          <a:latin typeface="Arial" panose="020B0604020202020204" pitchFamily="34" charset="0"/>
                        </a:rPr>
                        <a:t>20</a:t>
                      </a:r>
                      <a:endParaRPr lang="tr-TR" sz="1200" b="0" i="0" u="none" strike="noStrike" dirty="0">
                        <a:solidFill>
                          <a:schemeClr val="tx1"/>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14</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7</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21</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2"/>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3"/>
                  </a:ext>
                </a:extLst>
              </a:tr>
              <a:tr h="432050">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4"/>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5"/>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6"/>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7"/>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8"/>
                  </a:ext>
                </a:extLst>
              </a:tr>
              <a:tr h="414046">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tr-TR" sz="1400" dirty="0" smtClean="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9"/>
                  </a:ext>
                </a:extLst>
              </a:tr>
            </a:tbl>
          </a:graphicData>
        </a:graphic>
      </p:graphicFrame>
      <p:sp>
        <p:nvSpPr>
          <p:cNvPr id="8" name="Dikdörtgen 7"/>
          <p:cNvSpPr/>
          <p:nvPr/>
        </p:nvSpPr>
        <p:spPr>
          <a:xfrm>
            <a:off x="117748" y="116632"/>
            <a:ext cx="11729019" cy="1077218"/>
          </a:xfrm>
          <a:prstGeom prst="rect">
            <a:avLst/>
          </a:prstGeom>
          <a:noFill/>
        </p:spPr>
        <p:txBody>
          <a:bodyPr wrap="square" lIns="91440" tIns="45720" rIns="91440" bIns="45720">
            <a:spAutoFit/>
          </a:bodyPr>
          <a:lstStyle/>
          <a:p>
            <a:pPr algn="ctr"/>
            <a:r>
              <a:rPr lang="tr-TR" sz="3200" b="1" cap="none" spc="0" dirty="0" smtClean="0">
                <a:ln w="6600">
                  <a:solidFill>
                    <a:schemeClr val="accent2"/>
                  </a:solidFill>
                  <a:prstDash val="solid"/>
                </a:ln>
                <a:solidFill>
                  <a:srgbClr val="FFFFFF"/>
                </a:solidFill>
                <a:effectLst>
                  <a:outerShdw dist="38100" dir="2700000" algn="tl" rotWithShape="0">
                    <a:schemeClr val="accent2"/>
                  </a:outerShdw>
                </a:effectLst>
              </a:rPr>
              <a:t>İLKOKULLAR/ORTAOKULLAR </a:t>
            </a:r>
          </a:p>
          <a:p>
            <a:pPr algn="ctr"/>
            <a:r>
              <a:rPr lang="tr-TR" sz="3200" b="1" cap="none" spc="0" dirty="0" smtClean="0">
                <a:ln w="6600">
                  <a:solidFill>
                    <a:schemeClr val="accent2"/>
                  </a:solidFill>
                  <a:prstDash val="solid"/>
                </a:ln>
                <a:solidFill>
                  <a:srgbClr val="FFFFFF"/>
                </a:solidFill>
                <a:effectLst>
                  <a:outerShdw dist="38100" dir="2700000" algn="tl" rotWithShape="0">
                    <a:schemeClr val="accent2"/>
                  </a:outerShdw>
                </a:effectLst>
              </a:rPr>
              <a:t>KAYNAŞTIRMA ÖĞRENCİ SAYILARI</a:t>
            </a:r>
            <a:endParaRPr lang="tr-TR"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895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884737" y="2967335"/>
            <a:ext cx="4419351" cy="923330"/>
          </a:xfrm>
          <a:prstGeom prst="rect">
            <a:avLst/>
          </a:prstGeom>
          <a:noFill/>
        </p:spPr>
        <p:txBody>
          <a:bodyPr wrap="none" lIns="91440" tIns="45720" rIns="91440" bIns="45720">
            <a:spAutoFit/>
          </a:bodyPr>
          <a:lstStyle/>
          <a:p>
            <a:pPr algn="ctr"/>
            <a:r>
              <a:rPr lang="tr-TR" sz="5400" b="1" cap="none" spc="0" dirty="0" smtClean="0">
                <a:ln w="22225">
                  <a:solidFill>
                    <a:schemeClr val="accent2"/>
                  </a:solidFill>
                  <a:prstDash val="solid"/>
                </a:ln>
                <a:solidFill>
                  <a:srgbClr val="C00000"/>
                </a:solidFill>
                <a:effectLst/>
              </a:rPr>
              <a:t>PROJELERİMİZ</a:t>
            </a:r>
            <a:endParaRPr lang="tr-TR" sz="5400" b="1" cap="none" spc="0" dirty="0">
              <a:ln w="22225">
                <a:solidFill>
                  <a:schemeClr val="accent2"/>
                </a:solidFill>
                <a:prstDash val="solid"/>
              </a:ln>
              <a:solidFill>
                <a:srgbClr val="C00000"/>
              </a:solidFill>
              <a:effectLst/>
            </a:endParaRPr>
          </a:p>
        </p:txBody>
      </p:sp>
    </p:spTree>
    <p:extLst>
      <p:ext uri="{BB962C8B-B14F-4D97-AF65-F5344CB8AC3E}">
        <p14:creationId xmlns:p14="http://schemas.microsoft.com/office/powerpoint/2010/main" val="338986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sz="half" idx="2"/>
            <p:extLst>
              <p:ext uri="{D42A27DB-BD31-4B8C-83A1-F6EECF244321}">
                <p14:modId xmlns:p14="http://schemas.microsoft.com/office/powerpoint/2010/main" val="804087079"/>
              </p:ext>
            </p:extLst>
          </p:nvPr>
        </p:nvGraphicFramePr>
        <p:xfrm>
          <a:off x="1773932" y="1628800"/>
          <a:ext cx="8432565" cy="3242644"/>
        </p:xfrm>
        <a:graphic>
          <a:graphicData uri="http://schemas.openxmlformats.org/drawingml/2006/table">
            <a:tbl>
              <a:tblPr firstRow="1" firstCol="1" bandRow="1">
                <a:tableStyleId>{5C22544A-7EE6-4342-B048-85BDC9FD1C3A}</a:tableStyleId>
              </a:tblPr>
              <a:tblGrid>
                <a:gridCol w="1686231"/>
                <a:gridCol w="1686231"/>
                <a:gridCol w="1686231"/>
                <a:gridCol w="1686936"/>
                <a:gridCol w="1686936"/>
              </a:tblGrid>
              <a:tr h="741049">
                <a:tc>
                  <a:txBody>
                    <a:bodyPr/>
                    <a:lstStyle/>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dirty="0" smtClean="0">
                          <a:effectLst/>
                          <a:latin typeface="Calibri" panose="020F0502020204030204" pitchFamily="34" charset="0"/>
                          <a:ea typeface="Times New Roman" panose="02020603050405020304" pitchFamily="18" charset="0"/>
                          <a:cs typeface="Times New Roman" panose="02020603050405020304" pitchFamily="18" charset="0"/>
                        </a:rPr>
                        <a:t>OKUL</a:t>
                      </a:r>
                    </a:p>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c>
                  <a:txBody>
                    <a:bodyPr/>
                    <a:lstStyle/>
                    <a:p>
                      <a:pPr algn="ctr">
                        <a:lnSpc>
                          <a:spcPct val="107000"/>
                        </a:lnSpc>
                        <a:spcAft>
                          <a:spcPts val="0"/>
                        </a:spcAft>
                      </a:pPr>
                      <a:r>
                        <a:rPr lang="tr-TR" sz="1000" dirty="0">
                          <a:effectLst/>
                        </a:rPr>
                        <a:t>YIL</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c>
                  <a:txBody>
                    <a:bodyPr/>
                    <a:lstStyle/>
                    <a:p>
                      <a:pPr>
                        <a:lnSpc>
                          <a:spcPct val="107000"/>
                        </a:lnSpc>
                        <a:spcAft>
                          <a:spcPts val="0"/>
                        </a:spcAft>
                      </a:pPr>
                      <a:r>
                        <a:rPr lang="tr-TR" sz="1000" dirty="0">
                          <a:effectLst/>
                        </a:rPr>
                        <a:t>PROJE KONUSU</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c>
                  <a:txBody>
                    <a:bodyPr/>
                    <a:lstStyle/>
                    <a:p>
                      <a:pPr>
                        <a:lnSpc>
                          <a:spcPct val="107000"/>
                        </a:lnSpc>
                        <a:spcAft>
                          <a:spcPts val="0"/>
                        </a:spcAft>
                      </a:pPr>
                      <a:r>
                        <a:rPr lang="tr-TR" sz="1000" dirty="0">
                          <a:effectLst/>
                        </a:rPr>
                        <a:t>PROJE ADI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c>
                  <a:txBody>
                    <a:bodyPr/>
                    <a:lstStyle/>
                    <a:p>
                      <a:pPr>
                        <a:lnSpc>
                          <a:spcPct val="107000"/>
                        </a:lnSpc>
                        <a:spcAft>
                          <a:spcPts val="0"/>
                        </a:spcAft>
                      </a:pPr>
                      <a:r>
                        <a:rPr lang="tr-TR" sz="1000" dirty="0">
                          <a:effectLst/>
                        </a:rPr>
                        <a:t>BÜTÇE</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r>
              <a:tr h="1482098">
                <a:tc>
                  <a:txBody>
                    <a:bodyPr/>
                    <a:lstStyle/>
                    <a:p>
                      <a:pPr marL="0" marR="0" indent="0" algn="ctr" defTabSz="914126" rtl="0" eaLnBrk="1" fontAlgn="auto" latinLnBrk="0" hangingPunct="1">
                        <a:lnSpc>
                          <a:spcPct val="107000"/>
                        </a:lnSpc>
                        <a:spcBef>
                          <a:spcPts val="0"/>
                        </a:spcBef>
                        <a:spcAft>
                          <a:spcPts val="0"/>
                        </a:spcAft>
                        <a:buClrTx/>
                        <a:buSzTx/>
                        <a:buFontTx/>
                        <a:buNone/>
                        <a:tabLst/>
                        <a:defRPr/>
                      </a:pPr>
                      <a:endParaRPr lang="tr-TR" sz="1000" b="1" dirty="0" smtClean="0">
                        <a:solidFill>
                          <a:schemeClr val="bg1"/>
                        </a:solidFill>
                      </a:endParaRPr>
                    </a:p>
                    <a:p>
                      <a:pPr marL="0" marR="0" indent="0" algn="ctr" defTabSz="914126" rtl="0" eaLnBrk="1" fontAlgn="auto" latinLnBrk="0" hangingPunct="1">
                        <a:lnSpc>
                          <a:spcPct val="107000"/>
                        </a:lnSpc>
                        <a:spcBef>
                          <a:spcPts val="0"/>
                        </a:spcBef>
                        <a:spcAft>
                          <a:spcPts val="0"/>
                        </a:spcAft>
                        <a:buClrTx/>
                        <a:buSzTx/>
                        <a:buFontTx/>
                        <a:buNone/>
                        <a:tabLst/>
                        <a:defRPr/>
                      </a:pPr>
                      <a:endParaRPr lang="tr-TR" sz="1000" b="1" dirty="0" smtClean="0">
                        <a:solidFill>
                          <a:schemeClr val="bg1"/>
                        </a:solidFill>
                      </a:endParaRPr>
                    </a:p>
                    <a:p>
                      <a:pPr marL="0" marR="0" indent="0" algn="ctr" defTabSz="914126" rtl="0" eaLnBrk="1" fontAlgn="auto" latinLnBrk="0" hangingPunct="1">
                        <a:lnSpc>
                          <a:spcPct val="107000"/>
                        </a:lnSpc>
                        <a:spcBef>
                          <a:spcPts val="0"/>
                        </a:spcBef>
                        <a:spcAft>
                          <a:spcPts val="0"/>
                        </a:spcAft>
                        <a:buClrTx/>
                        <a:buSzTx/>
                        <a:buFontTx/>
                        <a:buNone/>
                        <a:tabLst/>
                        <a:defRPr/>
                      </a:pPr>
                      <a:r>
                        <a:rPr lang="tr-TR" sz="1000" b="1" dirty="0" smtClean="0">
                          <a:solidFill>
                            <a:schemeClr val="bg1"/>
                          </a:solidFill>
                        </a:rPr>
                        <a:t>ŞEHİT ÖĞRETMEN</a:t>
                      </a:r>
                    </a:p>
                    <a:p>
                      <a:pPr marL="0" marR="0" indent="0" algn="ctr" defTabSz="914126" rtl="0" eaLnBrk="1" fontAlgn="auto" latinLnBrk="0" hangingPunct="1">
                        <a:lnSpc>
                          <a:spcPct val="107000"/>
                        </a:lnSpc>
                        <a:spcBef>
                          <a:spcPts val="0"/>
                        </a:spcBef>
                        <a:spcAft>
                          <a:spcPts val="0"/>
                        </a:spcAft>
                        <a:buClrTx/>
                        <a:buSzTx/>
                        <a:buFontTx/>
                        <a:buNone/>
                        <a:tabLst/>
                        <a:defRPr/>
                      </a:pPr>
                      <a:r>
                        <a:rPr lang="tr-TR" sz="1000" b="1" dirty="0" smtClean="0">
                          <a:solidFill>
                            <a:schemeClr val="bg1"/>
                          </a:solidFill>
                        </a:rPr>
                        <a:t> MUSTAFA BOZ  İLKOKULU </a:t>
                      </a:r>
                      <a:endParaRPr lang="tr-TR" sz="1000" dirty="0" smtClean="0">
                        <a:solidFill>
                          <a:schemeClr val="tx1"/>
                        </a:solidFill>
                        <a:latin typeface="Calibri"/>
                        <a:ea typeface="Calibri"/>
                        <a:cs typeface="Times New Roman"/>
                      </a:endParaRPr>
                    </a:p>
                    <a:p>
                      <a:pPr algn="ct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dirty="0" smtClean="0">
                          <a:effectLst/>
                          <a:latin typeface="Calibri" panose="020F0502020204030204" pitchFamily="34" charset="0"/>
                          <a:ea typeface="Times New Roman" panose="02020603050405020304" pitchFamily="18" charset="0"/>
                          <a:cs typeface="Times New Roman" panose="02020603050405020304" pitchFamily="18" charset="0"/>
                        </a:rPr>
                        <a:t>2023</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tr-TR" sz="1000" dirty="0" smtClean="0">
                          <a:effectLst/>
                          <a:latin typeface="Calibri" panose="020F0502020204030204" pitchFamily="34" charset="0"/>
                          <a:ea typeface="Times New Roman" panose="02020603050405020304" pitchFamily="18" charset="0"/>
                          <a:cs typeface="Times New Roman" panose="02020603050405020304" pitchFamily="18" charset="0"/>
                        </a:rPr>
                        <a:t>Web 2.araçları ile oluşturulmuş sınıf modeli ve çevremizdeki sürdürülebilir su kaynakları.</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marL="0" marR="0" indent="0" algn="l" defTabSz="914126" rtl="0" eaLnBrk="1" fontAlgn="auto" latinLnBrk="0" hangingPunct="1">
                        <a:lnSpc>
                          <a:spcPct val="107000"/>
                        </a:lnSpc>
                        <a:spcBef>
                          <a:spcPts val="0"/>
                        </a:spcBef>
                        <a:spcAft>
                          <a:spcPts val="0"/>
                        </a:spcAft>
                        <a:buClrTx/>
                        <a:buSzTx/>
                        <a:buFontTx/>
                        <a:buNone/>
                        <a:tabLst/>
                        <a:defRPr/>
                      </a:pPr>
                      <a:endParaRPr lang="tr-TR" sz="1000" b="0" i="0" kern="1200" dirty="0" smtClean="0">
                        <a:solidFill>
                          <a:schemeClr val="dk1"/>
                        </a:solidFill>
                        <a:effectLst/>
                        <a:latin typeface="+mn-lt"/>
                        <a:ea typeface="+mn-ea"/>
                        <a:cs typeface="+mn-cs"/>
                      </a:endParaRPr>
                    </a:p>
                    <a:p>
                      <a:pPr marL="0" marR="0" indent="0" algn="l" defTabSz="914126" rtl="0" eaLnBrk="1" fontAlgn="auto" latinLnBrk="0" hangingPunct="1">
                        <a:lnSpc>
                          <a:spcPct val="107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“Flipped Classroom Model Design with Web 2.0 Tools and German Experience in Sustainable Water Resources </a:t>
                      </a:r>
                      <a:r>
                        <a:rPr lang="en-US" sz="1000" b="0" i="0" kern="1200" dirty="0" err="1" smtClean="0">
                          <a:solidFill>
                            <a:schemeClr val="dk1"/>
                          </a:solidFill>
                          <a:effectLst/>
                          <a:latin typeface="+mn-lt"/>
                          <a:ea typeface="+mn-ea"/>
                          <a:cs typeface="+mn-cs"/>
                        </a:rPr>
                        <a:t>Utilisation</a:t>
                      </a:r>
                      <a:r>
                        <a:rPr lang="en-US" sz="1000" b="0" i="0" kern="1200" dirty="0" smtClean="0">
                          <a:solidFill>
                            <a:schemeClr val="dk1"/>
                          </a:solidFill>
                          <a:effectLst/>
                          <a:latin typeface="+mn-lt"/>
                          <a:ea typeface="+mn-ea"/>
                          <a:cs typeface="+mn-cs"/>
                        </a:rPr>
                        <a:t> Awareness”</a:t>
                      </a:r>
                      <a:endParaRPr lang="tr-TR"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tr-TR" sz="1000" dirty="0" smtClean="0">
                          <a:effectLst/>
                          <a:latin typeface="Calibri" panose="020F0502020204030204" pitchFamily="34" charset="0"/>
                          <a:ea typeface="Times New Roman" panose="02020603050405020304" pitchFamily="18" charset="0"/>
                          <a:cs typeface="Times New Roman" panose="02020603050405020304" pitchFamily="18" charset="0"/>
                        </a:rPr>
                        <a:t>      25.209,00  avro</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r>
              <a:tr h="945206">
                <a:tc>
                  <a:txBody>
                    <a:bodyPr/>
                    <a:lstStyle/>
                    <a:p>
                      <a:pPr algn="ct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gn="ct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r>
            </a:tbl>
          </a:graphicData>
        </a:graphic>
      </p:graphicFrame>
      <p:sp>
        <p:nvSpPr>
          <p:cNvPr id="8" name="Rectangle 1"/>
          <p:cNvSpPr>
            <a:spLocks noGrp="1" noChangeArrowheads="1"/>
          </p:cNvSpPr>
          <p:nvPr>
            <p:ph type="title"/>
          </p:nvPr>
        </p:nvSpPr>
        <p:spPr bwMode="auto">
          <a:xfrm>
            <a:off x="1989956" y="20053"/>
            <a:ext cx="7473578"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3438525" algn="l"/>
              </a:tabLst>
              <a:defRPr>
                <a:solidFill>
                  <a:schemeClr val="tx1"/>
                </a:solidFill>
                <a:latin typeface="Arial" panose="020B0604020202020204" pitchFamily="34" charset="0"/>
              </a:defRPr>
            </a:lvl1pPr>
            <a:lvl2pPr eaLnBrk="0" fontAlgn="base" hangingPunct="0">
              <a:spcBef>
                <a:spcPct val="0"/>
              </a:spcBef>
              <a:spcAft>
                <a:spcPct val="0"/>
              </a:spcAft>
              <a:tabLst>
                <a:tab pos="3438525" algn="l"/>
              </a:tabLst>
              <a:defRPr>
                <a:solidFill>
                  <a:schemeClr val="tx1"/>
                </a:solidFill>
                <a:latin typeface="Arial" panose="020B0604020202020204" pitchFamily="34" charset="0"/>
              </a:defRPr>
            </a:lvl2pPr>
            <a:lvl3pPr eaLnBrk="0" fontAlgn="base" hangingPunct="0">
              <a:spcBef>
                <a:spcPct val="0"/>
              </a:spcBef>
              <a:spcAft>
                <a:spcPct val="0"/>
              </a:spcAft>
              <a:tabLst>
                <a:tab pos="3438525" algn="l"/>
              </a:tabLst>
              <a:defRPr>
                <a:solidFill>
                  <a:schemeClr val="tx1"/>
                </a:solidFill>
                <a:latin typeface="Arial" panose="020B0604020202020204" pitchFamily="34" charset="0"/>
              </a:defRPr>
            </a:lvl3pPr>
            <a:lvl4pPr eaLnBrk="0" fontAlgn="base" hangingPunct="0">
              <a:spcBef>
                <a:spcPct val="0"/>
              </a:spcBef>
              <a:spcAft>
                <a:spcPct val="0"/>
              </a:spcAft>
              <a:tabLst>
                <a:tab pos="3438525" algn="l"/>
              </a:tabLst>
              <a:defRPr>
                <a:solidFill>
                  <a:schemeClr val="tx1"/>
                </a:solidFill>
                <a:latin typeface="Arial" panose="020B0604020202020204" pitchFamily="34" charset="0"/>
              </a:defRPr>
            </a:lvl4pPr>
            <a:lvl5pPr eaLnBrk="0" fontAlgn="base" hangingPunct="0">
              <a:spcBef>
                <a:spcPct val="0"/>
              </a:spcBef>
              <a:spcAft>
                <a:spcPct val="0"/>
              </a:spcAft>
              <a:tabLst>
                <a:tab pos="3438525" algn="l"/>
              </a:tabLst>
              <a:defRPr>
                <a:solidFill>
                  <a:schemeClr val="tx1"/>
                </a:solidFill>
                <a:latin typeface="Arial" panose="020B0604020202020204" pitchFamily="34" charset="0"/>
              </a:defRPr>
            </a:lvl5pPr>
            <a:lvl6pPr eaLnBrk="0" fontAlgn="base" hangingPunct="0">
              <a:spcBef>
                <a:spcPct val="0"/>
              </a:spcBef>
              <a:spcAft>
                <a:spcPct val="0"/>
              </a:spcAft>
              <a:tabLst>
                <a:tab pos="3438525" algn="l"/>
              </a:tabLst>
              <a:defRPr>
                <a:solidFill>
                  <a:schemeClr val="tx1"/>
                </a:solidFill>
                <a:latin typeface="Arial" panose="020B0604020202020204" pitchFamily="34" charset="0"/>
              </a:defRPr>
            </a:lvl6pPr>
            <a:lvl7pPr eaLnBrk="0" fontAlgn="base" hangingPunct="0">
              <a:spcBef>
                <a:spcPct val="0"/>
              </a:spcBef>
              <a:spcAft>
                <a:spcPct val="0"/>
              </a:spcAft>
              <a:tabLst>
                <a:tab pos="3438525" algn="l"/>
              </a:tabLst>
              <a:defRPr>
                <a:solidFill>
                  <a:schemeClr val="tx1"/>
                </a:solidFill>
                <a:latin typeface="Arial" panose="020B0604020202020204" pitchFamily="34" charset="0"/>
              </a:defRPr>
            </a:lvl7pPr>
            <a:lvl8pPr eaLnBrk="0" fontAlgn="base" hangingPunct="0">
              <a:spcBef>
                <a:spcPct val="0"/>
              </a:spcBef>
              <a:spcAft>
                <a:spcPct val="0"/>
              </a:spcAft>
              <a:tabLst>
                <a:tab pos="3438525" algn="l"/>
              </a:tabLst>
              <a:defRPr>
                <a:solidFill>
                  <a:schemeClr val="tx1"/>
                </a:solidFill>
                <a:latin typeface="Arial" panose="020B0604020202020204" pitchFamily="34" charset="0"/>
              </a:defRPr>
            </a:lvl8pPr>
            <a:lvl9pPr eaLnBrk="0" fontAlgn="base" hangingPunct="0">
              <a:spcBef>
                <a:spcPct val="0"/>
              </a:spcBef>
              <a:spcAft>
                <a:spcPct val="0"/>
              </a:spcAft>
              <a:tabLst>
                <a:tab pos="34385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438525" algn="l"/>
              </a:tabLst>
            </a:pPr>
            <a:r>
              <a:rPr kumimoji="0" lang="tr-TR" altLang="tr-TR" sz="20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ERASMUS</a:t>
            </a:r>
            <a:r>
              <a:rPr kumimoji="0" lang="tr-TR" altLang="tr-TR" sz="16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PROJELERİMİZ</a:t>
            </a:r>
            <a:endParaRPr kumimoji="0" lang="tr-TR" altLang="tr-TR"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3438525" algn="l"/>
              </a:tabLst>
            </a:pPr>
            <a:r>
              <a:rPr lang="tr-TR" altLang="tr-TR" sz="1100" cap="none"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ŞEHİT ÖĞRETMEN MUSTAFA BOZ İLKOKULU</a:t>
            </a:r>
            <a:r>
              <a:rPr kumimoji="0" lang="tr-TR" altLang="tr-TR" sz="1100" b="0"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MÜDÜRLÜĞÜ</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499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860" y="1052736"/>
            <a:ext cx="9649072"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576464" y="466437"/>
            <a:ext cx="3168352" cy="584775"/>
          </a:xfrm>
          <a:prstGeom prst="rect">
            <a:avLst/>
          </a:prstGeom>
          <a:noFill/>
        </p:spPr>
        <p:txBody>
          <a:bodyPr wrap="square" rtlCol="0">
            <a:spAutoFit/>
          </a:bodyPr>
          <a:lstStyle/>
          <a:p>
            <a:pPr algn="ctr"/>
            <a:r>
              <a:rPr lang="tr-TR" sz="3200" b="1" dirty="0" smtClean="0"/>
              <a:t>OKUL BİNAMIZ</a:t>
            </a:r>
            <a:endParaRPr lang="tr-TR" sz="3200" b="1" dirty="0"/>
          </a:p>
        </p:txBody>
      </p:sp>
    </p:spTree>
    <p:extLst>
      <p:ext uri="{BB962C8B-B14F-4D97-AF65-F5344CB8AC3E}">
        <p14:creationId xmlns:p14="http://schemas.microsoft.com/office/powerpoint/2010/main" val="615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3560" y="2967335"/>
            <a:ext cx="9301714" cy="1754326"/>
          </a:xfrm>
          <a:prstGeom prst="rect">
            <a:avLst/>
          </a:prstGeom>
          <a:solidFill>
            <a:srgbClr val="C00000"/>
          </a:solidFill>
        </p:spPr>
        <p:txBody>
          <a:bodyPr wrap="none" lIns="91440" tIns="45720" rIns="91440" bIns="45720">
            <a:spAutoFit/>
          </a:bodyPr>
          <a:lstStyle/>
          <a:p>
            <a:pPr algn="ctr"/>
            <a:r>
              <a:rPr lang="tr-T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Arz ederim</a:t>
            </a:r>
          </a:p>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Kurum </a:t>
            </a:r>
            <a:r>
              <a:rPr lang="tr-TR"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Müdürü:ADNAN</a:t>
            </a: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AKBAŞ</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1952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8883" y="548680"/>
            <a:ext cx="9751060" cy="1584176"/>
          </a:xfrm>
        </p:spPr>
        <p:txBody>
          <a:bodyPr rtlCol="0">
            <a:normAutofit/>
          </a:bodyPr>
          <a:lstStyle/>
          <a:p>
            <a:pPr algn="ctr"/>
            <a:r>
              <a:rPr lang="tr-TR" b="1" dirty="0" smtClean="0"/>
              <a:t>ŞEHİT ÖĞRETMEN MUSTAFA BOZ İLKOKULU MÜDÜRLÜĞÜNÜN </a:t>
            </a:r>
            <a:r>
              <a:rPr lang="tr-TR" b="1" dirty="0"/>
              <a:t>TARİHSEL GELİŞİMİ</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 dirty="0"/>
          </a:p>
        </p:txBody>
      </p:sp>
      <p:sp>
        <p:nvSpPr>
          <p:cNvPr id="3" name="İçerik Yer Tutucusu 2"/>
          <p:cNvSpPr>
            <a:spLocks noGrp="1"/>
          </p:cNvSpPr>
          <p:nvPr>
            <p:ph idx="1"/>
          </p:nvPr>
        </p:nvSpPr>
        <p:spPr>
          <a:xfrm>
            <a:off x="621804" y="1916832"/>
            <a:ext cx="11161240" cy="4941168"/>
          </a:xfrm>
        </p:spPr>
        <p:txBody>
          <a:bodyPr/>
          <a:lstStyle/>
          <a:p>
            <a:pPr algn="just"/>
            <a:r>
              <a:rPr lang="tr-TR" dirty="0"/>
              <a:t>Okulumuz 1957 yılında Yaman Egeli İlkokulu olarak hizmete açılmıştır.2018 eğitim öğretim yılı sonuna kadar hizmet vermiştir.</a:t>
            </a:r>
          </a:p>
          <a:p>
            <a:pPr algn="just"/>
            <a:r>
              <a:rPr lang="tr-TR" dirty="0"/>
              <a:t>2018 yılı sonunda eski bina yıkılarak yine aynı yere yeni okul binamız yapılmıştır.22 Kasım 2019 yılında yeni binada eğitim öğretim faaliyetine başlandı.</a:t>
            </a:r>
          </a:p>
          <a:p>
            <a:pPr algn="just"/>
            <a:r>
              <a:rPr lang="tr-TR" dirty="0"/>
              <a:t>Valilik Makamının 29.09.2022 tarih ve 59412907 sayılı yazıları ile okulumuzun ismi “ŞEHİT ÖĞRETMEN MUSTAFA BOZ İLKOKULU” olarak değiştirilmiştir.</a:t>
            </a:r>
          </a:p>
        </p:txBody>
      </p:sp>
      <p:sp>
        <p:nvSpPr>
          <p:cNvPr id="5" name="Metin kutusu 4"/>
          <p:cNvSpPr txBox="1"/>
          <p:nvPr/>
        </p:nvSpPr>
        <p:spPr>
          <a:xfrm>
            <a:off x="3286100" y="2132856"/>
            <a:ext cx="5400600"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8883" y="692696"/>
            <a:ext cx="9700066" cy="3384376"/>
          </a:xfrm>
        </p:spPr>
        <p:txBody>
          <a:bodyPr>
            <a:normAutofit fontScale="90000"/>
          </a:bodyPr>
          <a:lstStyle/>
          <a:p>
            <a:r>
              <a:rPr lang="tr-TR" dirty="0" smtClean="0"/>
              <a:t> </a:t>
            </a:r>
            <a:r>
              <a:rPr lang="tr-TR" b="1" dirty="0"/>
              <a:t> </a:t>
            </a:r>
            <a:r>
              <a:rPr lang="tr-TR" b="1" dirty="0" smtClean="0"/>
              <a:t>KURUMUN MİSYONU</a:t>
            </a:r>
            <a:r>
              <a:rPr lang="tr-TR" dirty="0" smtClean="0"/>
              <a:t/>
            </a:r>
            <a:br>
              <a:rPr lang="tr-TR" dirty="0" smtClean="0"/>
            </a:br>
            <a:r>
              <a:rPr lang="tr-TR" dirty="0"/>
              <a:t>Yeniliklere açık</a:t>
            </a:r>
            <a:r>
              <a:rPr lang="tr-TR" dirty="0" smtClean="0"/>
              <a:t>, sürekli </a:t>
            </a:r>
            <a:r>
              <a:rPr lang="tr-TR" dirty="0"/>
              <a:t>kendini geliştiren genç öğretmen kadrosuyla öğrenci merkezli eğitim veren ,teknolojiyi kullanan</a:t>
            </a:r>
            <a:r>
              <a:rPr lang="tr-TR" dirty="0" smtClean="0"/>
              <a:t>, velilerin </a:t>
            </a:r>
            <a:r>
              <a:rPr lang="tr-TR" dirty="0"/>
              <a:t>ihtiyaç duydukları her an okul idaresi ve öğretmenlerine ulaşıp eğitim öğretim hizmetlerini alabildikleri ,öğrencilerinin başarılarını ön planda tutup kaliteden ödün vermeyen çağdaş bir eğitim kurumuyuz.</a:t>
            </a:r>
          </a:p>
        </p:txBody>
      </p:sp>
      <p:sp>
        <p:nvSpPr>
          <p:cNvPr id="5" name="Unvan 1"/>
          <p:cNvSpPr txBox="1">
            <a:spLocks/>
          </p:cNvSpPr>
          <p:nvPr/>
        </p:nvSpPr>
        <p:spPr>
          <a:xfrm rot="10800000" flipV="1">
            <a:off x="1221324" y="4077072"/>
            <a:ext cx="9841640" cy="2232248"/>
          </a:xfrm>
          <a:prstGeom prst="rect">
            <a:avLst/>
          </a:prstGeom>
        </p:spPr>
        <p:txBody>
          <a:bodyPr vert="horz" lIns="91440" tIns="45720" rIns="91440" bIns="45720" rtlCol="0" anchor="b">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tr-TR" sz="2900" b="1" dirty="0" smtClean="0"/>
              <a:t>KURUMUN VİZYONU</a:t>
            </a:r>
          </a:p>
          <a:p>
            <a:pPr algn="just"/>
            <a:r>
              <a:rPr lang="tr-TR" sz="2900" dirty="0"/>
              <a:t>Akademik</a:t>
            </a:r>
            <a:r>
              <a:rPr lang="tr-TR" sz="2900" dirty="0" smtClean="0"/>
              <a:t>, sosyal, kültürel </a:t>
            </a:r>
            <a:r>
              <a:rPr lang="tr-TR" sz="2900" dirty="0"/>
              <a:t>ve sportif başarıları her kesim tarafından kabul edilmiş</a:t>
            </a:r>
            <a:r>
              <a:rPr lang="tr-TR" sz="2900" dirty="0" smtClean="0"/>
              <a:t>, İlçemizde </a:t>
            </a:r>
            <a:r>
              <a:rPr lang="tr-TR" sz="2900" dirty="0"/>
              <a:t>tercih edilen bir okul olmaktır.</a:t>
            </a:r>
          </a:p>
        </p:txBody>
      </p:sp>
    </p:spTree>
    <p:extLst>
      <p:ext uri="{BB962C8B-B14F-4D97-AF65-F5344CB8AC3E}">
        <p14:creationId xmlns:p14="http://schemas.microsoft.com/office/powerpoint/2010/main" val="12553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8883" y="1826096"/>
            <a:ext cx="9751060" cy="4267200"/>
          </a:xfrm>
        </p:spPr>
        <p:txBody>
          <a:bodyPr>
            <a:normAutofit fontScale="92500" lnSpcReduction="10000"/>
          </a:bodyPr>
          <a:lstStyle/>
          <a:p>
            <a:pPr algn="just"/>
            <a:r>
              <a:rPr lang="x-none" b="1"/>
              <a:t>Stratejik Amaç 1: </a:t>
            </a:r>
            <a:endParaRPr lang="tr-TR" b="1" dirty="0"/>
          </a:p>
          <a:p>
            <a:pPr algn="just"/>
            <a:r>
              <a:rPr lang="tr-TR" dirty="0"/>
              <a:t>Kayıt bölgemizde yer alan ilkokul kademesindeki çocukların okullaşma oranlarını artıran, okula uyum ve devamsızlık sorunlarını gideren etkin bir eğitim ve öğretime erişim süreci hâkim kılınacaktır.</a:t>
            </a:r>
          </a:p>
          <a:p>
            <a:pPr algn="just"/>
            <a:r>
              <a:rPr lang="x-none" b="1"/>
              <a:t>Stratejik Amaç 2: </a:t>
            </a:r>
            <a:endParaRPr lang="tr-TR" b="1" dirty="0"/>
          </a:p>
          <a:p>
            <a:pPr algn="just"/>
            <a:r>
              <a:rPr lang="tr-TR" dirty="0"/>
              <a:t>Eğitim ve öğretimde kalite artırılarak öğrencilerimizin bilişsel, duygusal ve fiziksel olarak çok boyutlu gelişimi sağlanacaktır.</a:t>
            </a:r>
          </a:p>
          <a:p>
            <a:pPr algn="just"/>
            <a:r>
              <a:rPr lang="x-none" b="1"/>
              <a:t>Stratejik Amaç 3: </a:t>
            </a:r>
            <a:endParaRPr lang="tr-TR" b="1" dirty="0"/>
          </a:p>
          <a:p>
            <a:pPr algn="just"/>
            <a:r>
              <a:rPr lang="x-none"/>
              <a:t>Okulumuzun beşeri, mali, fiziki ve teknolojik unsurları ile yönetim ve organizasyonu, eğitim ve öğretimin niteliğini ve eğitime erişimi yükseltecek biçimde geliştirilecektir.</a:t>
            </a:r>
            <a:endParaRPr lang="tr-TR" dirty="0"/>
          </a:p>
          <a:p>
            <a:endParaRPr lang="tr-TR" dirty="0"/>
          </a:p>
        </p:txBody>
      </p:sp>
      <p:sp>
        <p:nvSpPr>
          <p:cNvPr id="4" name="Unvan 1"/>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tr-TR" dirty="0" smtClean="0"/>
              <a:t>KURUM STRATEJİK PLAN AMAÇLARI</a:t>
            </a:r>
            <a:endParaRPr lang="tr-TR" dirty="0"/>
          </a:p>
        </p:txBody>
      </p:sp>
    </p:spTree>
    <p:extLst>
      <p:ext uri="{BB962C8B-B14F-4D97-AF65-F5344CB8AC3E}">
        <p14:creationId xmlns:p14="http://schemas.microsoft.com/office/powerpoint/2010/main" val="31646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269876" y="332656"/>
            <a:ext cx="9751060" cy="1728192"/>
          </a:xfrm>
        </p:spPr>
        <p:txBody>
          <a:bodyPr rtlCol="0">
            <a:normAutofit/>
          </a:bodyPr>
          <a:lstStyle/>
          <a:p>
            <a:pPr algn="ctr"/>
            <a:r>
              <a:rPr lang="tr-TR" dirty="0"/>
              <a:t>BANDIRMA </a:t>
            </a:r>
            <a:r>
              <a:rPr lang="tr-TR" dirty="0" smtClean="0"/>
              <a:t>ŞEHİT ÖĞRETMEN MUSTAFA BOZ İLKOKULU MÜDÜRÜ</a:t>
            </a:r>
            <a:r>
              <a:rPr lang="tr-TR" dirty="0"/>
              <a:t/>
            </a:r>
            <a:br>
              <a:rPr lang="tr-TR" dirty="0"/>
            </a:br>
            <a:r>
              <a:rPr lang="tr-TR" dirty="0" smtClean="0"/>
              <a:t>ADNAN AKBAŞ</a:t>
            </a:r>
            <a:endParaRPr lang="tr" dirty="0"/>
          </a:p>
        </p:txBody>
      </p:sp>
      <p:sp>
        <p:nvSpPr>
          <p:cNvPr id="5" name="İçerik Yer Tutucusu 2"/>
          <p:cNvSpPr txBox="1">
            <a:spLocks/>
          </p:cNvSpPr>
          <p:nvPr/>
        </p:nvSpPr>
        <p:spPr>
          <a:xfrm>
            <a:off x="909836" y="1772816"/>
            <a:ext cx="10932160" cy="424068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endParaRPr lang="tr-TR" sz="3600" dirty="0">
              <a:solidFill>
                <a:schemeClr val="tx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998068" y="2348880"/>
            <a:ext cx="6264696" cy="369332"/>
          </a:xfrm>
          <a:prstGeom prst="rect">
            <a:avLst/>
          </a:prstGeom>
          <a:noFill/>
        </p:spPr>
        <p:txBody>
          <a:bodyPr wrap="square" rtlCol="0">
            <a:spAutoFit/>
          </a:bodyPr>
          <a:lstStyle/>
          <a:p>
            <a:r>
              <a:rPr lang="tr-TR" dirty="0" smtClean="0"/>
              <a:t>			</a:t>
            </a:r>
            <a:endParaRPr lang="tr-TR" dirty="0"/>
          </a:p>
        </p:txBody>
      </p:sp>
      <p:pic>
        <p:nvPicPr>
          <p:cNvPr id="2" name="Resim 4" descr="F:\IMG_40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739" y="2482273"/>
            <a:ext cx="2879354" cy="282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494688196"/>
              </p:ext>
            </p:extLst>
          </p:nvPr>
        </p:nvGraphicFramePr>
        <p:xfrm>
          <a:off x="693814" y="836719"/>
          <a:ext cx="10778314" cy="5326625"/>
        </p:xfrm>
        <a:graphic>
          <a:graphicData uri="http://schemas.openxmlformats.org/drawingml/2006/table">
            <a:tbl>
              <a:tblPr firstRow="1" firstCol="1" lastRow="1" lastCol="1" bandRow="1" bandCol="1">
                <a:tableStyleId>{5C22544A-7EE6-4342-B048-85BDC9FD1C3A}</a:tableStyleId>
              </a:tblPr>
              <a:tblGrid>
                <a:gridCol w="563559"/>
                <a:gridCol w="3637800"/>
                <a:gridCol w="923433"/>
                <a:gridCol w="771461"/>
                <a:gridCol w="770407"/>
                <a:gridCol w="770407"/>
                <a:gridCol w="864334"/>
                <a:gridCol w="830563"/>
                <a:gridCol w="770407"/>
                <a:gridCol w="875943"/>
              </a:tblGrid>
              <a:tr h="1039165">
                <a:tc>
                  <a:txBody>
                    <a:bodyPr/>
                    <a:lstStyle/>
                    <a:p>
                      <a:pPr algn="ctr">
                        <a:lnSpc>
                          <a:spcPct val="115000"/>
                        </a:lnSpc>
                        <a:spcAft>
                          <a:spcPts val="0"/>
                        </a:spcAft>
                      </a:pPr>
                      <a:r>
                        <a:rPr lang="tr-TR" sz="1000" dirty="0">
                          <a:effectLst/>
                        </a:rPr>
                        <a:t> </a:t>
                      </a:r>
                      <a:endParaRPr lang="tr-TR" sz="900" dirty="0">
                        <a:effectLst/>
                      </a:endParaRPr>
                    </a:p>
                    <a:p>
                      <a:pPr algn="ctr">
                        <a:lnSpc>
                          <a:spcPct val="115000"/>
                        </a:lnSpc>
                        <a:spcAft>
                          <a:spcPts val="0"/>
                        </a:spcAft>
                      </a:pPr>
                      <a:r>
                        <a:rPr lang="tr-TR" sz="1000" spc="-10" dirty="0">
                          <a:effectLst/>
                        </a:rPr>
                        <a:t>Sı</a:t>
                      </a:r>
                      <a:r>
                        <a:rPr lang="tr-TR" sz="1000" dirty="0">
                          <a:effectLst/>
                        </a:rPr>
                        <a:t>ra </a:t>
                      </a:r>
                      <a:r>
                        <a:rPr lang="tr-TR" sz="1000" spc="-10" dirty="0">
                          <a:effectLst/>
                        </a:rPr>
                        <a:t>N</a:t>
                      </a:r>
                      <a:r>
                        <a:rPr lang="tr-TR" sz="1000" dirty="0">
                          <a:effectLst/>
                        </a:rPr>
                        <a:t>o</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Bra</a:t>
                      </a:r>
                      <a:r>
                        <a:rPr lang="tr-TR" sz="1000" spc="-5">
                          <a:effectLst/>
                        </a:rPr>
                        <a:t>n</a:t>
                      </a:r>
                      <a:r>
                        <a:rPr lang="tr-TR" sz="1000">
                          <a:effectLst/>
                        </a:rPr>
                        <a:t>ş </a:t>
                      </a:r>
                      <a:r>
                        <a:rPr lang="tr-TR" sz="1000" spc="-5">
                          <a:effectLst/>
                        </a:rPr>
                        <a:t>Ad</a:t>
                      </a:r>
                      <a:r>
                        <a:rPr lang="tr-TR" sz="1000">
                          <a:effectLst/>
                        </a:rPr>
                        <a:t>ı</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dirty="0">
                          <a:effectLst/>
                        </a:rPr>
                        <a:t> </a:t>
                      </a:r>
                      <a:endParaRPr lang="tr-TR" sz="900" dirty="0">
                        <a:effectLst/>
                      </a:endParaRPr>
                    </a:p>
                    <a:p>
                      <a:pPr algn="ctr">
                        <a:lnSpc>
                          <a:spcPct val="115000"/>
                        </a:lnSpc>
                        <a:spcAft>
                          <a:spcPts val="0"/>
                        </a:spcAft>
                      </a:pPr>
                      <a:r>
                        <a:rPr lang="tr-TR" sz="1000" spc="-5" dirty="0">
                          <a:effectLst/>
                        </a:rPr>
                        <a:t>D</a:t>
                      </a:r>
                      <a:r>
                        <a:rPr lang="tr-TR" sz="1000" dirty="0">
                          <a:effectLst/>
                        </a:rPr>
                        <a:t>ers </a:t>
                      </a:r>
                      <a:r>
                        <a:rPr lang="tr-TR" sz="1000" spc="-5" dirty="0">
                          <a:effectLst/>
                        </a:rPr>
                        <a:t>S</a:t>
                      </a:r>
                      <a:r>
                        <a:rPr lang="tr-TR" sz="1000" dirty="0">
                          <a:effectLst/>
                        </a:rPr>
                        <a:t>aati</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spc="-10">
                          <a:effectLst/>
                        </a:rPr>
                        <a:t>N</a:t>
                      </a:r>
                      <a:r>
                        <a:rPr lang="tr-TR" sz="1000" spc="-5">
                          <a:effectLst/>
                        </a:rPr>
                        <a:t>o</a:t>
                      </a:r>
                      <a:r>
                        <a:rPr lang="tr-TR" sz="1000">
                          <a:effectLst/>
                        </a:rPr>
                        <a:t>rm</a:t>
                      </a:r>
                      <a:r>
                        <a:rPr lang="tr-TR" sz="1000" spc="-5">
                          <a:effectLst/>
                        </a:rPr>
                        <a:t> </a:t>
                      </a:r>
                      <a:r>
                        <a:rPr lang="tr-TR" sz="1000">
                          <a:effectLst/>
                        </a:rPr>
                        <a:t>Ka</a:t>
                      </a:r>
                      <a:r>
                        <a:rPr lang="tr-TR" sz="1000" spc="-5">
                          <a:effectLst/>
                        </a:rPr>
                        <a:t>d</a:t>
                      </a:r>
                      <a:r>
                        <a:rPr lang="tr-TR" sz="1000">
                          <a:effectLst/>
                        </a:rPr>
                        <a:t>ro</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Ka</a:t>
                      </a:r>
                      <a:r>
                        <a:rPr lang="tr-TR" sz="1000" spc="-5">
                          <a:effectLst/>
                        </a:rPr>
                        <a:t>d</a:t>
                      </a:r>
                      <a:r>
                        <a:rPr lang="tr-TR" sz="1000">
                          <a:effectLst/>
                        </a:rPr>
                        <a:t>r</a:t>
                      </a:r>
                      <a:r>
                        <a:rPr lang="tr-TR" sz="1000" spc="-5">
                          <a:effectLst/>
                        </a:rPr>
                        <a:t>ol</a:t>
                      </a:r>
                      <a:r>
                        <a:rPr lang="tr-TR" sz="1000">
                          <a:effectLst/>
                        </a:rPr>
                        <a:t>u</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spc="-10">
                          <a:effectLst/>
                        </a:rPr>
                        <a:t>S</a:t>
                      </a:r>
                      <a:r>
                        <a:rPr lang="tr-TR" sz="1000" spc="-5">
                          <a:effectLst/>
                        </a:rPr>
                        <a:t>ö</a:t>
                      </a:r>
                      <a:r>
                        <a:rPr lang="tr-TR" sz="1000">
                          <a:effectLst/>
                        </a:rPr>
                        <a:t>z</a:t>
                      </a:r>
                      <a:r>
                        <a:rPr lang="tr-TR" sz="1000" spc="-5">
                          <a:effectLst/>
                        </a:rPr>
                        <a:t>l</a:t>
                      </a:r>
                      <a:r>
                        <a:rPr lang="tr-TR" sz="1000">
                          <a:effectLst/>
                        </a:rPr>
                        <a:t>eşme</a:t>
                      </a:r>
                      <a:r>
                        <a:rPr lang="tr-TR" sz="1000" spc="-10">
                          <a:effectLst/>
                        </a:rPr>
                        <a:t>l</a:t>
                      </a:r>
                      <a:r>
                        <a:rPr lang="tr-TR" sz="1000">
                          <a:effectLst/>
                        </a:rPr>
                        <a:t>i</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spc="-10">
                          <a:effectLst/>
                        </a:rPr>
                        <a:t>A</a:t>
                      </a:r>
                      <a:r>
                        <a:rPr lang="tr-TR" sz="1000">
                          <a:effectLst/>
                        </a:rPr>
                        <a:t>y</a:t>
                      </a:r>
                      <a:r>
                        <a:rPr lang="tr-TR" sz="1000" spc="-10">
                          <a:effectLst/>
                        </a:rPr>
                        <a:t>lı</a:t>
                      </a:r>
                      <a:r>
                        <a:rPr lang="tr-TR" sz="1000">
                          <a:effectLst/>
                        </a:rPr>
                        <a:t>ks</a:t>
                      </a:r>
                      <a:r>
                        <a:rPr lang="tr-TR" sz="1000" spc="-5">
                          <a:effectLst/>
                        </a:rPr>
                        <a:t>ı</a:t>
                      </a:r>
                      <a:r>
                        <a:rPr lang="tr-TR" sz="1000">
                          <a:effectLst/>
                        </a:rPr>
                        <a:t>z İz</a:t>
                      </a:r>
                      <a:r>
                        <a:rPr lang="tr-TR" sz="1000" spc="-5">
                          <a:effectLst/>
                        </a:rPr>
                        <a:t>i</a:t>
                      </a:r>
                      <a:r>
                        <a:rPr lang="tr-TR" sz="1000" spc="5">
                          <a:effectLst/>
                        </a:rPr>
                        <a:t>n</a:t>
                      </a:r>
                      <a:r>
                        <a:rPr lang="tr-TR" sz="1000" spc="-5">
                          <a:effectLst/>
                        </a:rPr>
                        <a:t>d</a:t>
                      </a:r>
                      <a:r>
                        <a:rPr lang="tr-TR" sz="1000">
                          <a:effectLst/>
                        </a:rPr>
                        <a:t>e</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Ü</a:t>
                      </a:r>
                      <a:r>
                        <a:rPr lang="tr-TR" sz="1000" spc="-5">
                          <a:effectLst/>
                        </a:rPr>
                        <a:t>c</a:t>
                      </a:r>
                      <a:r>
                        <a:rPr lang="tr-TR" sz="1000">
                          <a:effectLst/>
                        </a:rPr>
                        <a:t>ret</a:t>
                      </a:r>
                      <a:r>
                        <a:rPr lang="tr-TR" sz="1000" spc="-10">
                          <a:effectLst/>
                        </a:rPr>
                        <a:t>li</a:t>
                      </a:r>
                      <a:r>
                        <a:rPr lang="tr-TR" sz="1000">
                          <a:effectLst/>
                        </a:rPr>
                        <a:t>/ G</a:t>
                      </a:r>
                      <a:r>
                        <a:rPr lang="tr-TR" sz="1000" spc="-5">
                          <a:effectLst/>
                        </a:rPr>
                        <a:t>ö</a:t>
                      </a:r>
                      <a:r>
                        <a:rPr lang="tr-TR" sz="1000">
                          <a:effectLst/>
                        </a:rPr>
                        <a:t>re</a:t>
                      </a:r>
                      <a:r>
                        <a:rPr lang="tr-TR" sz="1000" spc="5">
                          <a:effectLst/>
                        </a:rPr>
                        <a:t>v</a:t>
                      </a:r>
                      <a:r>
                        <a:rPr lang="tr-TR" sz="1000" spc="-10">
                          <a:effectLst/>
                        </a:rPr>
                        <a:t>l</a:t>
                      </a:r>
                      <a:r>
                        <a:rPr lang="tr-TR" sz="1000">
                          <a:effectLst/>
                        </a:rPr>
                        <a:t>e</a:t>
                      </a:r>
                      <a:r>
                        <a:rPr lang="tr-TR" sz="1000" spc="-5">
                          <a:effectLst/>
                        </a:rPr>
                        <a:t>nd</a:t>
                      </a:r>
                      <a:r>
                        <a:rPr lang="tr-TR" sz="1000" spc="-10">
                          <a:effectLst/>
                        </a:rPr>
                        <a:t>i</a:t>
                      </a:r>
                      <a:r>
                        <a:rPr lang="tr-TR" sz="1000">
                          <a:effectLst/>
                        </a:rPr>
                        <a:t>rme</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spc="-5">
                          <a:effectLst/>
                        </a:rPr>
                        <a:t>TO</a:t>
                      </a:r>
                      <a:r>
                        <a:rPr lang="tr-TR" sz="1000">
                          <a:effectLst/>
                        </a:rPr>
                        <a:t>PL</a:t>
                      </a:r>
                      <a:r>
                        <a:rPr lang="tr-TR" sz="1000" spc="-10">
                          <a:effectLst/>
                        </a:rPr>
                        <a:t>A</a:t>
                      </a:r>
                      <a:r>
                        <a:rPr lang="tr-TR" sz="1000">
                          <a:effectLst/>
                        </a:rPr>
                        <a:t>M</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marL="71755" marR="71755" algn="ctr">
                        <a:lnSpc>
                          <a:spcPct val="115000"/>
                        </a:lnSpc>
                        <a:spcAft>
                          <a:spcPts val="0"/>
                        </a:spcAft>
                      </a:pPr>
                      <a:r>
                        <a:rPr lang="tr-TR" sz="1000" spc="-10">
                          <a:effectLst/>
                        </a:rPr>
                        <a:t>N</a:t>
                      </a:r>
                      <a:r>
                        <a:rPr lang="tr-TR" sz="1000" spc="-5">
                          <a:effectLst/>
                        </a:rPr>
                        <a:t>o</a:t>
                      </a:r>
                      <a:r>
                        <a:rPr lang="tr-TR" sz="1000">
                          <a:effectLst/>
                        </a:rPr>
                        <a:t>rm İ</a:t>
                      </a:r>
                      <a:r>
                        <a:rPr lang="tr-TR" sz="1000" spc="-5">
                          <a:effectLst/>
                        </a:rPr>
                        <a:t>h</a:t>
                      </a:r>
                      <a:r>
                        <a:rPr lang="tr-TR" sz="1000">
                          <a:effectLst/>
                        </a:rPr>
                        <a:t>t</a:t>
                      </a:r>
                      <a:r>
                        <a:rPr lang="tr-TR" sz="1000" spc="-10">
                          <a:effectLst/>
                        </a:rPr>
                        <a:t>i</a:t>
                      </a:r>
                      <a:r>
                        <a:rPr lang="tr-TR" sz="1000">
                          <a:effectLst/>
                        </a:rPr>
                        <a:t>ya</a:t>
                      </a:r>
                      <a:r>
                        <a:rPr lang="tr-TR" sz="1000" spc="-5">
                          <a:effectLst/>
                        </a:rPr>
                        <a:t>ç</a:t>
                      </a:r>
                      <a:r>
                        <a:rPr lang="tr-TR" sz="1000">
                          <a:effectLst/>
                        </a:rPr>
                        <a:t>/ </a:t>
                      </a:r>
                      <a:r>
                        <a:rPr lang="tr-TR" sz="1000" spc="-10">
                          <a:effectLst/>
                        </a:rPr>
                        <a:t>F</a:t>
                      </a:r>
                      <a:r>
                        <a:rPr lang="tr-TR" sz="1000">
                          <a:effectLst/>
                        </a:rPr>
                        <a:t>az</a:t>
                      </a:r>
                      <a:r>
                        <a:rPr lang="tr-TR" sz="1000" spc="-5">
                          <a:effectLst/>
                        </a:rPr>
                        <a:t>l</a:t>
                      </a:r>
                      <a:r>
                        <a:rPr lang="tr-TR" sz="1000">
                          <a:effectLst/>
                        </a:rPr>
                        <a:t>a</a:t>
                      </a:r>
                      <a:r>
                        <a:rPr lang="tr-TR" sz="1000" spc="5">
                          <a:effectLst/>
                        </a:rPr>
                        <a:t>l</a:t>
                      </a:r>
                      <a:r>
                        <a:rPr lang="tr-TR" sz="1000" spc="-10">
                          <a:effectLst/>
                        </a:rPr>
                        <a:t>ı</a:t>
                      </a:r>
                      <a:r>
                        <a:rPr lang="tr-TR" sz="1000">
                          <a:effectLst/>
                        </a:rPr>
                        <a:t>k</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r>
              <a:tr h="508254">
                <a:tc>
                  <a:txBody>
                    <a:bodyPr/>
                    <a:lstStyle/>
                    <a:p>
                      <a:pPr algn="ctr">
                        <a:lnSpc>
                          <a:spcPct val="115000"/>
                        </a:lnSpc>
                        <a:spcAft>
                          <a:spcPts val="0"/>
                        </a:spcAft>
                      </a:pPr>
                      <a:r>
                        <a:rPr lang="tr-TR" sz="1050" dirty="0" smtClean="0">
                          <a:effectLst/>
                        </a:rPr>
                        <a:t>1</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Okul </a:t>
                      </a:r>
                      <a:r>
                        <a:rPr lang="tr-TR" sz="1200" dirty="0">
                          <a:effectLst/>
                        </a:rPr>
                        <a:t>Müdürü</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r>
                        <a:rPr lang="tr-TR" sz="1050" dirty="0" smtClean="0">
                          <a:effectLst/>
                        </a:rPr>
                        <a:t>2</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Müdür Yardımcısı</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endParaRPr lang="tr-TR" sz="1050" dirty="0">
                        <a:effectLst/>
                      </a:endParaRPr>
                    </a:p>
                    <a:p>
                      <a:pPr algn="ctr">
                        <a:lnSpc>
                          <a:spcPct val="115000"/>
                        </a:lnSpc>
                        <a:spcAft>
                          <a:spcPts val="0"/>
                        </a:spcAft>
                      </a:pPr>
                      <a:r>
                        <a:rPr lang="tr-TR" sz="1050" dirty="0">
                          <a:effectLst/>
                        </a:rPr>
                        <a:t> </a:t>
                      </a:r>
                      <a:r>
                        <a:rPr lang="tr-TR" sz="1050" dirty="0" smtClean="0">
                          <a:effectLst/>
                        </a:rPr>
                        <a:t>3</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Sınıf Öğretmeni</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r>
                        <a:rPr lang="tr-TR" sz="1050" dirty="0">
                          <a:effectLst/>
                        </a:rPr>
                        <a:t> </a:t>
                      </a:r>
                      <a:endParaRPr lang="tr-TR" sz="1050" dirty="0" smtClean="0">
                        <a:effectLst/>
                      </a:endParaRPr>
                    </a:p>
                    <a:p>
                      <a:pPr algn="ctr">
                        <a:lnSpc>
                          <a:spcPct val="115000"/>
                        </a:lnSpc>
                        <a:spcAft>
                          <a:spcPts val="0"/>
                        </a:spcAft>
                      </a:pPr>
                      <a:r>
                        <a:rPr lang="tr-TR" sz="1050" dirty="0" smtClean="0">
                          <a:effectLst/>
                          <a:latin typeface="Trebuchet MS" panose="020B0603020202020204" pitchFamily="34" charset="0"/>
                          <a:ea typeface="Times New Roman" panose="02020603050405020304" pitchFamily="18" charset="0"/>
                          <a:cs typeface="Times New Roman" panose="02020603050405020304" pitchFamily="18" charset="0"/>
                        </a:rPr>
                        <a:t>4</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Rehberlik</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2</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r>
                        <a:rPr lang="tr-TR" sz="1050" dirty="0">
                          <a:effectLst/>
                        </a:rPr>
                        <a:t> </a:t>
                      </a:r>
                      <a:endParaRPr lang="tr-TR" sz="1050" dirty="0" smtClean="0">
                        <a:effectLst/>
                      </a:endParaRPr>
                    </a:p>
                    <a:p>
                      <a:pPr algn="ctr">
                        <a:lnSpc>
                          <a:spcPct val="115000"/>
                        </a:lnSpc>
                        <a:spcAft>
                          <a:spcPts val="0"/>
                        </a:spcAft>
                      </a:pPr>
                      <a:r>
                        <a:rPr lang="tr-TR" sz="1050" dirty="0" smtClean="0">
                          <a:effectLst/>
                          <a:latin typeface="Trebuchet MS" panose="020B0603020202020204" pitchFamily="34" charset="0"/>
                          <a:ea typeface="Times New Roman" panose="02020603050405020304" pitchFamily="18" charset="0"/>
                          <a:cs typeface="Times New Roman" panose="02020603050405020304" pitchFamily="18" charset="0"/>
                        </a:rPr>
                        <a:t>5</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Din Kültürü Ve Ahlak Bilgisi</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000" dirty="0">
                          <a:effectLst/>
                        </a:rPr>
                        <a:t> </a:t>
                      </a:r>
                      <a:endParaRPr lang="tr-TR" sz="1000" dirty="0" smtClean="0">
                        <a:effectLst/>
                      </a:endParaRPr>
                    </a:p>
                    <a:p>
                      <a:pPr algn="ctr">
                        <a:lnSpc>
                          <a:spcPct val="115000"/>
                        </a:lnSpc>
                        <a:spcAft>
                          <a:spcPts val="0"/>
                        </a:spcAft>
                      </a:pPr>
                      <a:endParaRPr lang="tr-TR" sz="1000" dirty="0" smtClean="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1000" dirty="0" smtClean="0">
                          <a:effectLst/>
                          <a:latin typeface="Trebuchet MS" panose="020B0603020202020204" pitchFamily="34" charset="0"/>
                          <a:ea typeface="Times New Roman" panose="02020603050405020304" pitchFamily="18" charset="0"/>
                          <a:cs typeface="Times New Roman" panose="02020603050405020304" pitchFamily="18" charset="0"/>
                        </a:rPr>
                        <a:t>10</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latin typeface="+mn-lt"/>
                          <a:ea typeface="+mn-ea"/>
                          <a:cs typeface="+mn-cs"/>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r>
                        <a:rPr lang="tr-TR" sz="1050" dirty="0">
                          <a:effectLst/>
                        </a:rPr>
                        <a:t> </a:t>
                      </a:r>
                      <a:endParaRPr lang="tr-TR" sz="1050" dirty="0" smtClean="0">
                        <a:effectLst/>
                      </a:endParaRPr>
                    </a:p>
                    <a:p>
                      <a:pPr algn="ctr">
                        <a:lnSpc>
                          <a:spcPct val="115000"/>
                        </a:lnSpc>
                        <a:spcAft>
                          <a:spcPts val="0"/>
                        </a:spcAft>
                      </a:pPr>
                      <a:endParaRPr lang="tr-TR" sz="1050" dirty="0" smtClean="0">
                        <a:effectLst/>
                      </a:endParaRPr>
                    </a:p>
                    <a:p>
                      <a:pPr algn="ctr">
                        <a:lnSpc>
                          <a:spcPct val="115000"/>
                        </a:lnSpc>
                        <a:spcAft>
                          <a:spcPts val="0"/>
                        </a:spcAft>
                      </a:pPr>
                      <a:r>
                        <a:rPr lang="tr-TR" sz="1050" dirty="0" smtClean="0">
                          <a:effectLst/>
                          <a:latin typeface="Trebuchet MS" panose="020B0603020202020204" pitchFamily="34" charset="0"/>
                          <a:ea typeface="Times New Roman" panose="02020603050405020304" pitchFamily="18" charset="0"/>
                          <a:cs typeface="Times New Roman" panose="02020603050405020304" pitchFamily="18" charset="0"/>
                        </a:rPr>
                        <a:t>6</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endParaRPr lang="tr-TR" sz="1200" dirty="0" smtClean="0">
                        <a:effectLst/>
                      </a:endParaRPr>
                    </a:p>
                    <a:p>
                      <a:pPr algn="l">
                        <a:lnSpc>
                          <a:spcPct val="115000"/>
                        </a:lnSpc>
                        <a:spcAft>
                          <a:spcPts val="0"/>
                        </a:spcAft>
                      </a:pPr>
                      <a:r>
                        <a:rPr lang="tr-TR" sz="1200" dirty="0" smtClean="0">
                          <a:effectLst/>
                        </a:rPr>
                        <a:t>Yabancı Dil (İngilizce)</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000" dirty="0">
                          <a:effectLst/>
                        </a:rPr>
                        <a:t> </a:t>
                      </a:r>
                      <a:endParaRPr lang="tr-TR" sz="1000" dirty="0" smtClean="0">
                        <a:effectLst/>
                      </a:endParaRPr>
                    </a:p>
                    <a:p>
                      <a:pPr algn="ctr">
                        <a:lnSpc>
                          <a:spcPct val="115000"/>
                        </a:lnSpc>
                        <a:spcAft>
                          <a:spcPts val="0"/>
                        </a:spcAft>
                      </a:pPr>
                      <a:r>
                        <a:rPr lang="tr-TR" sz="1000" dirty="0" smtClean="0">
                          <a:effectLst/>
                          <a:latin typeface="Trebuchet MS" panose="020B0603020202020204" pitchFamily="34" charset="0"/>
                          <a:ea typeface="Times New Roman" panose="02020603050405020304" pitchFamily="18" charset="0"/>
                          <a:cs typeface="Times New Roman" panose="02020603050405020304" pitchFamily="18" charset="0"/>
                        </a:rPr>
                        <a:t>30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1</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1</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1</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235319">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r h="235319">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r h="235319">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r h="235319">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r h="235319">
                <a:tc>
                  <a:txBody>
                    <a:bodyPr/>
                    <a:lstStyle/>
                    <a:p>
                      <a:pPr algn="l">
                        <a:lnSpc>
                          <a:spcPct val="115000"/>
                        </a:lnSpc>
                        <a:spcAft>
                          <a:spcPts val="0"/>
                        </a:spcAft>
                      </a:pP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bl>
          </a:graphicData>
        </a:graphic>
      </p:graphicFrame>
      <p:sp>
        <p:nvSpPr>
          <p:cNvPr id="5" name="Metin kutusu 4"/>
          <p:cNvSpPr txBox="1"/>
          <p:nvPr/>
        </p:nvSpPr>
        <p:spPr>
          <a:xfrm>
            <a:off x="4654252" y="476672"/>
            <a:ext cx="6480720" cy="369332"/>
          </a:xfrm>
          <a:prstGeom prst="rect">
            <a:avLst/>
          </a:prstGeom>
          <a:noFill/>
        </p:spPr>
        <p:txBody>
          <a:bodyPr wrap="square" rtlCol="0">
            <a:spAutoFit/>
          </a:bodyPr>
          <a:lstStyle/>
          <a:p>
            <a:r>
              <a:rPr lang="tr-TR" dirty="0" smtClean="0"/>
              <a:t>NORM KADRO DURUMU</a:t>
            </a:r>
            <a:endParaRPr lang="tr-TR" dirty="0"/>
          </a:p>
        </p:txBody>
      </p:sp>
    </p:spTree>
    <p:extLst>
      <p:ext uri="{BB962C8B-B14F-4D97-AF65-F5344CB8AC3E}">
        <p14:creationId xmlns:p14="http://schemas.microsoft.com/office/powerpoint/2010/main" val="85125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half" idx="1"/>
            <p:extLst>
              <p:ext uri="{D42A27DB-BD31-4B8C-83A1-F6EECF244321}">
                <p14:modId xmlns:p14="http://schemas.microsoft.com/office/powerpoint/2010/main" val="1475416969"/>
              </p:ext>
            </p:extLst>
          </p:nvPr>
        </p:nvGraphicFramePr>
        <p:xfrm>
          <a:off x="1219200" y="1803400"/>
          <a:ext cx="4773612" cy="2082800"/>
        </p:xfrm>
        <a:graphic>
          <a:graphicData uri="http://schemas.openxmlformats.org/drawingml/2006/table">
            <a:tbl>
              <a:tblPr firstRow="1" bandRow="1">
                <a:tableStyleId>{5C22544A-7EE6-4342-B048-85BDC9FD1C3A}</a:tableStyleId>
              </a:tblPr>
              <a:tblGrid>
                <a:gridCol w="1591204">
                  <a:extLst>
                    <a:ext uri="{9D8B030D-6E8A-4147-A177-3AD203B41FA5}">
                      <a16:colId xmlns="" xmlns:a16="http://schemas.microsoft.com/office/drawing/2014/main" val="20000"/>
                    </a:ext>
                  </a:extLst>
                </a:gridCol>
                <a:gridCol w="1591204">
                  <a:extLst>
                    <a:ext uri="{9D8B030D-6E8A-4147-A177-3AD203B41FA5}">
                      <a16:colId xmlns="" xmlns:a16="http://schemas.microsoft.com/office/drawing/2014/main" val="20001"/>
                    </a:ext>
                  </a:extLst>
                </a:gridCol>
                <a:gridCol w="1591204">
                  <a:extLst>
                    <a:ext uri="{9D8B030D-6E8A-4147-A177-3AD203B41FA5}">
                      <a16:colId xmlns="" xmlns:a16="http://schemas.microsoft.com/office/drawing/2014/main" val="20002"/>
                    </a:ext>
                  </a:extLst>
                </a:gridCol>
              </a:tblGrid>
              <a:tr h="520700">
                <a:tc>
                  <a:txBody>
                    <a:bodyPr/>
                    <a:lstStyle/>
                    <a:p>
                      <a:pPr rtl="0"/>
                      <a:r>
                        <a:rPr lang="tr"/>
                        <a:t>Sınıf</a:t>
                      </a:r>
                    </a:p>
                  </a:txBody>
                  <a:tcPr anchor="ctr"/>
                </a:tc>
                <a:tc>
                  <a:txBody>
                    <a:bodyPr/>
                    <a:lstStyle/>
                    <a:p>
                      <a:pPr algn="ctr" rtl="0"/>
                      <a:r>
                        <a:rPr lang="tr" dirty="0"/>
                        <a:t>Grup A</a:t>
                      </a:r>
                    </a:p>
                  </a:txBody>
                  <a:tcPr anchor="ctr"/>
                </a:tc>
                <a:tc>
                  <a:txBody>
                    <a:bodyPr/>
                    <a:lstStyle/>
                    <a:p>
                      <a:pPr algn="ctr" rtl="0"/>
                      <a:r>
                        <a:rPr lang="tr" dirty="0"/>
                        <a:t>Grup B</a:t>
                      </a:r>
                    </a:p>
                  </a:txBody>
                  <a:tcPr anchor="ctr"/>
                </a:tc>
                <a:extLst>
                  <a:ext uri="{0D108BD9-81ED-4DB2-BD59-A6C34878D82A}">
                    <a16:rowId xmlns="" xmlns:a16="http://schemas.microsoft.com/office/drawing/2014/main" val="10000"/>
                  </a:ext>
                </a:extLst>
              </a:tr>
              <a:tr h="520700">
                <a:tc>
                  <a:txBody>
                    <a:bodyPr/>
                    <a:lstStyle/>
                    <a:p>
                      <a:pPr rtl="0"/>
                      <a:r>
                        <a:rPr lang="tr"/>
                        <a:t>Sınıf 1</a:t>
                      </a:r>
                    </a:p>
                  </a:txBody>
                  <a:tcPr anchor="ctr"/>
                </a:tc>
                <a:tc>
                  <a:txBody>
                    <a:bodyPr/>
                    <a:lstStyle/>
                    <a:p>
                      <a:pPr algn="ctr" rtl="0"/>
                      <a:r>
                        <a:rPr lang="tr"/>
                        <a:t>82</a:t>
                      </a:r>
                    </a:p>
                  </a:txBody>
                  <a:tcPr anchor="ctr"/>
                </a:tc>
                <a:tc>
                  <a:txBody>
                    <a:bodyPr/>
                    <a:lstStyle/>
                    <a:p>
                      <a:pPr algn="ctr" rtl="0"/>
                      <a:r>
                        <a:rPr lang="tr"/>
                        <a:t>85</a:t>
                      </a:r>
                    </a:p>
                  </a:txBody>
                  <a:tcPr anchor="ctr"/>
                </a:tc>
                <a:extLst>
                  <a:ext uri="{0D108BD9-81ED-4DB2-BD59-A6C34878D82A}">
                    <a16:rowId xmlns="" xmlns:a16="http://schemas.microsoft.com/office/drawing/2014/main" val="10001"/>
                  </a:ext>
                </a:extLst>
              </a:tr>
              <a:tr h="520700">
                <a:tc>
                  <a:txBody>
                    <a:bodyPr/>
                    <a:lstStyle/>
                    <a:p>
                      <a:pPr rtl="0"/>
                      <a:r>
                        <a:rPr lang="tr"/>
                        <a:t>Sınıf 2</a:t>
                      </a:r>
                    </a:p>
                  </a:txBody>
                  <a:tcPr anchor="ctr"/>
                </a:tc>
                <a:tc>
                  <a:txBody>
                    <a:bodyPr/>
                    <a:lstStyle/>
                    <a:p>
                      <a:pPr algn="ctr" rtl="0"/>
                      <a:r>
                        <a:rPr lang="tr"/>
                        <a:t>76</a:t>
                      </a:r>
                    </a:p>
                  </a:txBody>
                  <a:tcPr anchor="ctr"/>
                </a:tc>
                <a:tc>
                  <a:txBody>
                    <a:bodyPr/>
                    <a:lstStyle/>
                    <a:p>
                      <a:pPr algn="ctr" rtl="0"/>
                      <a:r>
                        <a:rPr lang="tr"/>
                        <a:t>88</a:t>
                      </a:r>
                    </a:p>
                  </a:txBody>
                  <a:tcPr anchor="ctr"/>
                </a:tc>
                <a:extLst>
                  <a:ext uri="{0D108BD9-81ED-4DB2-BD59-A6C34878D82A}">
                    <a16:rowId xmlns="" xmlns:a16="http://schemas.microsoft.com/office/drawing/2014/main" val="10002"/>
                  </a:ext>
                </a:extLst>
              </a:tr>
              <a:tr h="520700">
                <a:tc>
                  <a:txBody>
                    <a:bodyPr/>
                    <a:lstStyle/>
                    <a:p>
                      <a:pPr rtl="0"/>
                      <a:r>
                        <a:rPr lang="tr"/>
                        <a:t>Sınıf 3</a:t>
                      </a:r>
                    </a:p>
                  </a:txBody>
                  <a:tcPr anchor="ctr"/>
                </a:tc>
                <a:tc>
                  <a:txBody>
                    <a:bodyPr/>
                    <a:lstStyle/>
                    <a:p>
                      <a:pPr algn="ctr" rtl="0"/>
                      <a:r>
                        <a:rPr lang="tr"/>
                        <a:t>84</a:t>
                      </a:r>
                    </a:p>
                  </a:txBody>
                  <a:tcPr anchor="ctr"/>
                </a:tc>
                <a:tc>
                  <a:txBody>
                    <a:bodyPr/>
                    <a:lstStyle/>
                    <a:p>
                      <a:pPr algn="ctr" rtl="0"/>
                      <a:r>
                        <a:rPr lang="tr" dirty="0"/>
                        <a:t>90</a:t>
                      </a:r>
                    </a:p>
                  </a:txBody>
                  <a:tcPr anchor="ctr"/>
                </a:tc>
                <a:extLst>
                  <a:ext uri="{0D108BD9-81ED-4DB2-BD59-A6C34878D82A}">
                    <a16:rowId xmlns="" xmlns:a16="http://schemas.microsoft.com/office/drawing/2014/main" val="10003"/>
                  </a:ext>
                </a:extLst>
              </a:tr>
            </a:tbl>
          </a:graphicData>
        </a:graphic>
      </p:graphicFrame>
      <p:graphicFrame>
        <p:nvGraphicFramePr>
          <p:cNvPr id="6" name="3 İçerik Yer Tutucusu"/>
          <p:cNvGraphicFramePr>
            <a:graphicFrameLocks noGrp="1"/>
          </p:cNvGraphicFramePr>
          <p:nvPr>
            <p:ph idx="1"/>
            <p:extLst>
              <p:ext uri="{D42A27DB-BD31-4B8C-83A1-F6EECF244321}">
                <p14:modId xmlns:p14="http://schemas.microsoft.com/office/powerpoint/2010/main" val="1278280779"/>
              </p:ext>
            </p:extLst>
          </p:nvPr>
        </p:nvGraphicFramePr>
        <p:xfrm>
          <a:off x="189756" y="116632"/>
          <a:ext cx="11809312" cy="6835828"/>
        </p:xfrm>
        <a:graphic>
          <a:graphicData uri="http://schemas.openxmlformats.org/drawingml/2006/table">
            <a:tbl>
              <a:tblPr firstRow="1" bandRow="1">
                <a:tableStyleId>{5C22544A-7EE6-4342-B048-85BDC9FD1C3A}</a:tableStyleId>
              </a:tblPr>
              <a:tblGrid>
                <a:gridCol w="4428304">
                  <a:extLst>
                    <a:ext uri="{9D8B030D-6E8A-4147-A177-3AD203B41FA5}">
                      <a16:colId xmlns="" xmlns:a16="http://schemas.microsoft.com/office/drawing/2014/main" val="20000"/>
                    </a:ext>
                  </a:extLst>
                </a:gridCol>
                <a:gridCol w="337548">
                  <a:extLst>
                    <a:ext uri="{9D8B030D-6E8A-4147-A177-3AD203B41FA5}">
                      <a16:colId xmlns="" xmlns:a16="http://schemas.microsoft.com/office/drawing/2014/main" val="20001"/>
                    </a:ext>
                  </a:extLst>
                </a:gridCol>
                <a:gridCol w="3986392">
                  <a:extLst>
                    <a:ext uri="{9D8B030D-6E8A-4147-A177-3AD203B41FA5}">
                      <a16:colId xmlns="" xmlns:a16="http://schemas.microsoft.com/office/drawing/2014/main" val="20002"/>
                    </a:ext>
                  </a:extLst>
                </a:gridCol>
                <a:gridCol w="3057068">
                  <a:extLst>
                    <a:ext uri="{9D8B030D-6E8A-4147-A177-3AD203B41FA5}">
                      <a16:colId xmlns="" xmlns:a16="http://schemas.microsoft.com/office/drawing/2014/main" val="20003"/>
                    </a:ext>
                  </a:extLst>
                </a:gridCol>
              </a:tblGrid>
              <a:tr h="331434">
                <a:tc gridSpan="2">
                  <a:txBody>
                    <a:bodyPr/>
                    <a:lstStyle/>
                    <a:p>
                      <a:r>
                        <a:rPr lang="tr-TR" sz="1400" dirty="0" smtClean="0"/>
                        <a:t>Kurum</a:t>
                      </a:r>
                      <a:r>
                        <a:rPr lang="tr-TR" sz="1400" baseline="0" dirty="0" smtClean="0"/>
                        <a:t> Adı</a:t>
                      </a:r>
                      <a:endParaRPr lang="tr-TR" sz="1400" dirty="0"/>
                    </a:p>
                  </a:txBody>
                  <a:tcPr/>
                </a:tc>
                <a:tc hMerge="1">
                  <a:txBody>
                    <a:bodyPr/>
                    <a:lstStyle/>
                    <a:p>
                      <a:endParaRPr lang="tr-TR" sz="12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Bandırma İlçe Milli Eğitim Müdürlüğü</a:t>
                      </a:r>
                    </a:p>
                  </a:txBody>
                  <a:tcPr/>
                </a:tc>
                <a:tc hMerge="1">
                  <a:txBody>
                    <a:bodyPr/>
                    <a:lstStyle/>
                    <a:p>
                      <a:endParaRPr lang="tr-TR" sz="1200" dirty="0"/>
                    </a:p>
                  </a:txBody>
                  <a:tcPr/>
                </a:tc>
                <a:extLst>
                  <a:ext uri="{0D108BD9-81ED-4DB2-BD59-A6C34878D82A}">
                    <a16:rowId xmlns="" xmlns:a16="http://schemas.microsoft.com/office/drawing/2014/main" val="10000"/>
                  </a:ext>
                </a:extLst>
              </a:tr>
              <a:tr h="298291">
                <a:tc gridSpan="2">
                  <a:txBody>
                    <a:bodyPr/>
                    <a:lstStyle/>
                    <a:p>
                      <a:r>
                        <a:rPr lang="tr-TR" sz="1200" b="1" dirty="0" smtClean="0">
                          <a:solidFill>
                            <a:schemeClr val="tx2"/>
                          </a:solidFill>
                        </a:rPr>
                        <a:t>Kurum Türü</a:t>
                      </a:r>
                      <a:endParaRPr lang="tr-TR" sz="1200" b="1" dirty="0">
                        <a:solidFill>
                          <a:schemeClr val="tx2"/>
                        </a:solidFill>
                      </a:endParaRPr>
                    </a:p>
                  </a:txBody>
                  <a:tcPr>
                    <a:solidFill>
                      <a:schemeClr val="bg2"/>
                    </a:solidFill>
                  </a:tcPr>
                </a:tc>
                <a:tc hMerge="1">
                  <a:txBody>
                    <a:bodyPr/>
                    <a:lstStyle/>
                    <a:p>
                      <a:endParaRPr lang="tr-TR" sz="1200" dirty="0"/>
                    </a:p>
                  </a:txBody>
                  <a:tcPr/>
                </a:tc>
                <a:tc gridSpan="2">
                  <a:txBody>
                    <a:bodyPr/>
                    <a:lstStyle/>
                    <a:p>
                      <a:r>
                        <a:rPr lang="tr-TR" sz="1200" dirty="0" smtClean="0">
                          <a:solidFill>
                            <a:schemeClr val="tx2"/>
                          </a:solidFill>
                        </a:rPr>
                        <a:t>Resmi</a:t>
                      </a:r>
                      <a:endParaRPr lang="tr-TR" sz="1200" dirty="0">
                        <a:solidFill>
                          <a:schemeClr val="tx2"/>
                        </a:solidFill>
                      </a:endParaRPr>
                    </a:p>
                  </a:txBody>
                  <a:tcPr>
                    <a:solidFill>
                      <a:schemeClr val="bg2"/>
                    </a:solidFill>
                  </a:tcPr>
                </a:tc>
                <a:tc hMerge="1">
                  <a:txBody>
                    <a:bodyPr/>
                    <a:lstStyle/>
                    <a:p>
                      <a:endParaRPr lang="tr-TR" sz="1200" dirty="0"/>
                    </a:p>
                  </a:txBody>
                  <a:tcPr/>
                </a:tc>
                <a:extLst>
                  <a:ext uri="{0D108BD9-81ED-4DB2-BD59-A6C34878D82A}">
                    <a16:rowId xmlns="" xmlns:a16="http://schemas.microsoft.com/office/drawing/2014/main" val="10001"/>
                  </a:ext>
                </a:extLst>
              </a:tr>
              <a:tr h="298291">
                <a:tc gridSpan="2">
                  <a:txBody>
                    <a:bodyPr/>
                    <a:lstStyle/>
                    <a:p>
                      <a:r>
                        <a:rPr lang="tr-TR" sz="1200" b="1" dirty="0" smtClean="0">
                          <a:solidFill>
                            <a:schemeClr val="tx2"/>
                          </a:solidFill>
                        </a:rPr>
                        <a:t>Kurum Kodu</a:t>
                      </a:r>
                      <a:endParaRPr lang="tr-TR" sz="1200" b="1" dirty="0">
                        <a:solidFill>
                          <a:schemeClr val="tx2"/>
                        </a:solidFill>
                      </a:endParaRPr>
                    </a:p>
                  </a:txBody>
                  <a:tcPr>
                    <a:solidFill>
                      <a:schemeClr val="bg2"/>
                    </a:solidFill>
                  </a:tcPr>
                </a:tc>
                <a:tc hMerge="1">
                  <a:txBody>
                    <a:bodyPr/>
                    <a:lstStyle/>
                    <a:p>
                      <a:endParaRPr lang="tr-TR" sz="1200" dirty="0"/>
                    </a:p>
                  </a:txBody>
                  <a:tcPr/>
                </a:tc>
                <a:tc gridSpan="2">
                  <a:txBody>
                    <a:bodyPr/>
                    <a:lstStyle/>
                    <a:p>
                      <a:r>
                        <a:rPr lang="tr-TR" sz="1200" b="1" dirty="0" smtClean="0">
                          <a:solidFill>
                            <a:schemeClr val="tx2"/>
                          </a:solidFill>
                          <a:latin typeface="Times New Roman" panose="02020603050405020304" pitchFamily="18" charset="0"/>
                          <a:cs typeface="Times New Roman" panose="02020603050405020304" pitchFamily="18" charset="0"/>
                        </a:rPr>
                        <a:t>731926</a:t>
                      </a:r>
                      <a:endParaRPr lang="tr-TR" sz="1200" b="1" dirty="0">
                        <a:solidFill>
                          <a:schemeClr val="tx2"/>
                        </a:solidFill>
                        <a:latin typeface="Times New Roman" panose="02020603050405020304" pitchFamily="18" charset="0"/>
                        <a:cs typeface="Times New Roman" panose="02020603050405020304" pitchFamily="18" charset="0"/>
                      </a:endParaRPr>
                    </a:p>
                  </a:txBody>
                  <a:tcPr>
                    <a:solidFill>
                      <a:schemeClr val="bg2"/>
                    </a:solidFill>
                  </a:tcPr>
                </a:tc>
                <a:tc hMerge="1">
                  <a:txBody>
                    <a:bodyPr/>
                    <a:lstStyle/>
                    <a:p>
                      <a:endParaRPr lang="tr-TR" sz="1200" dirty="0"/>
                    </a:p>
                  </a:txBody>
                  <a:tcPr/>
                </a:tc>
                <a:extLst>
                  <a:ext uri="{0D108BD9-81ED-4DB2-BD59-A6C34878D82A}">
                    <a16:rowId xmlns="" xmlns:a16="http://schemas.microsoft.com/office/drawing/2014/main" val="10002"/>
                  </a:ext>
                </a:extLst>
              </a:tr>
              <a:tr h="298291">
                <a:tc gridSpan="2">
                  <a:txBody>
                    <a:bodyPr/>
                    <a:lstStyle/>
                    <a:p>
                      <a:r>
                        <a:rPr lang="tr-TR" sz="1200" b="1" dirty="0" smtClean="0">
                          <a:solidFill>
                            <a:schemeClr val="tx2"/>
                          </a:solidFill>
                        </a:rPr>
                        <a:t>Kurum Statüsü</a:t>
                      </a:r>
                      <a:endParaRPr lang="tr-TR" sz="1200" b="1" dirty="0">
                        <a:solidFill>
                          <a:schemeClr val="tx2"/>
                        </a:solidFill>
                      </a:endParaRPr>
                    </a:p>
                  </a:txBody>
                  <a:tcPr>
                    <a:solidFill>
                      <a:schemeClr val="bg2"/>
                    </a:solidFill>
                  </a:tcPr>
                </a:tc>
                <a:tc hMerge="1">
                  <a:txBody>
                    <a:bodyPr/>
                    <a:lstStyle/>
                    <a:p>
                      <a:endParaRPr lang="tr-TR" sz="1200" dirty="0"/>
                    </a:p>
                  </a:txBody>
                  <a:tcPr/>
                </a:tc>
                <a:tc gridSpan="2">
                  <a:txBody>
                    <a:bodyPr/>
                    <a:lstStyle/>
                    <a:p>
                      <a:r>
                        <a:rPr lang="tr-TR" sz="1200" dirty="0" smtClean="0">
                          <a:solidFill>
                            <a:schemeClr val="tx2"/>
                          </a:solidFill>
                        </a:rPr>
                        <a:t>Kamu</a:t>
                      </a:r>
                      <a:endParaRPr lang="tr-TR" sz="1200" dirty="0">
                        <a:solidFill>
                          <a:schemeClr val="tx2"/>
                        </a:solidFill>
                      </a:endParaRPr>
                    </a:p>
                  </a:txBody>
                  <a:tcPr>
                    <a:solidFill>
                      <a:schemeClr val="bg2"/>
                    </a:solidFill>
                  </a:tcPr>
                </a:tc>
                <a:tc hMerge="1">
                  <a:txBody>
                    <a:bodyPr/>
                    <a:lstStyle/>
                    <a:p>
                      <a:endParaRPr lang="tr-TR" dirty="0"/>
                    </a:p>
                  </a:txBody>
                  <a:tcPr/>
                </a:tc>
                <a:extLst>
                  <a:ext uri="{0D108BD9-81ED-4DB2-BD59-A6C34878D82A}">
                    <a16:rowId xmlns="" xmlns:a16="http://schemas.microsoft.com/office/drawing/2014/main" val="10003"/>
                  </a:ext>
                </a:extLst>
              </a:tr>
              <a:tr h="298291">
                <a:tc rowSpan="10" gridSpan="2">
                  <a:txBody>
                    <a:bodyPr/>
                    <a:lstStyle/>
                    <a:p>
                      <a:endParaRPr lang="tr-TR" sz="1200" b="1" dirty="0" smtClean="0">
                        <a:solidFill>
                          <a:schemeClr val="tx2"/>
                        </a:solidFill>
                      </a:endParaRPr>
                    </a:p>
                    <a:p>
                      <a:endParaRPr lang="tr-TR" sz="1200" b="1" dirty="0" smtClean="0">
                        <a:solidFill>
                          <a:schemeClr val="tx2"/>
                        </a:solidFill>
                      </a:endParaRPr>
                    </a:p>
                    <a:p>
                      <a:endParaRPr lang="tr-TR" sz="1200" b="1" dirty="0" smtClean="0">
                        <a:solidFill>
                          <a:schemeClr val="tx2"/>
                        </a:solidFill>
                      </a:endParaRPr>
                    </a:p>
                    <a:p>
                      <a:endParaRPr lang="tr-TR" sz="1200" b="1" dirty="0" smtClean="0">
                        <a:solidFill>
                          <a:schemeClr val="tx2"/>
                        </a:solidFill>
                      </a:endParaRPr>
                    </a:p>
                    <a:p>
                      <a:endParaRPr lang="tr-TR" sz="1200" b="1" dirty="0" smtClean="0">
                        <a:solidFill>
                          <a:schemeClr val="tx2"/>
                        </a:solidFill>
                      </a:endParaRPr>
                    </a:p>
                    <a:p>
                      <a:r>
                        <a:rPr lang="tr-TR" sz="1200" b="1" dirty="0" smtClean="0">
                          <a:solidFill>
                            <a:schemeClr val="tx2"/>
                          </a:solidFill>
                        </a:rPr>
                        <a:t>Kurumda Çalışan Personel Sayısı</a:t>
                      </a:r>
                      <a:endParaRPr lang="tr-TR" sz="1200" b="1" dirty="0">
                        <a:solidFill>
                          <a:schemeClr val="tx2"/>
                        </a:solidFill>
                      </a:endParaRPr>
                    </a:p>
                  </a:txBody>
                  <a:tcPr>
                    <a:solidFill>
                      <a:schemeClr val="bg2"/>
                    </a:solidFill>
                  </a:tcPr>
                </a:tc>
                <a:tc rowSpan="10" hMerge="1">
                  <a:txBody>
                    <a:bodyPr/>
                    <a:lstStyle/>
                    <a:p>
                      <a:endParaRPr lang="tr-TR" sz="1200" dirty="0"/>
                    </a:p>
                  </a:txBody>
                  <a:tcPr/>
                </a:tc>
                <a:tc gridSpan="2">
                  <a:txBody>
                    <a:bodyPr/>
                    <a:lstStyle/>
                    <a:p>
                      <a:r>
                        <a:rPr lang="tr-TR" sz="1200" dirty="0" smtClean="0">
                          <a:solidFill>
                            <a:schemeClr val="tx2"/>
                          </a:solidFill>
                        </a:rPr>
                        <a:t>Müdür                                                                                             1</a:t>
                      </a:r>
                      <a:endParaRPr lang="tr-TR" sz="1200" dirty="0">
                        <a:solidFill>
                          <a:schemeClr val="tx2"/>
                        </a:solidFill>
                      </a:endParaRPr>
                    </a:p>
                  </a:txBody>
                  <a:tcPr>
                    <a:solidFill>
                      <a:schemeClr val="bg2"/>
                    </a:solidFill>
                  </a:tcPr>
                </a:tc>
                <a:tc hMerge="1">
                  <a:txBody>
                    <a:bodyPr/>
                    <a:lstStyle/>
                    <a:p>
                      <a:endParaRPr lang="tr-TR" dirty="0"/>
                    </a:p>
                  </a:txBody>
                  <a:tcPr/>
                </a:tc>
                <a:extLst>
                  <a:ext uri="{0D108BD9-81ED-4DB2-BD59-A6C34878D82A}">
                    <a16:rowId xmlns="" xmlns:a16="http://schemas.microsoft.com/office/drawing/2014/main" val="10004"/>
                  </a:ext>
                </a:extLst>
              </a:tr>
              <a:tr h="298291">
                <a:tc gridSpan="2" vMerge="1">
                  <a:txBody>
                    <a:bodyPr/>
                    <a:lstStyle/>
                    <a:p>
                      <a:endParaRPr lang="tr-TR"/>
                    </a:p>
                  </a:txBody>
                  <a:tcPr/>
                </a:tc>
                <a:tc hMerge="1" vMerge="1">
                  <a:txBody>
                    <a:bodyPr/>
                    <a:lstStyle/>
                    <a:p>
                      <a:endParaRPr lang="tr-TR" sz="1200" dirty="0"/>
                    </a:p>
                  </a:txBody>
                  <a:tcPr/>
                </a:tc>
                <a:tc>
                  <a:txBody>
                    <a:bodyPr/>
                    <a:lstStyle/>
                    <a:p>
                      <a:r>
                        <a:rPr lang="tr-TR" sz="1200" dirty="0" smtClean="0">
                          <a:solidFill>
                            <a:schemeClr val="tx2"/>
                          </a:solidFill>
                        </a:rPr>
                        <a:t>Müdür</a:t>
                      </a:r>
                      <a:r>
                        <a:rPr lang="tr-TR" sz="1200" baseline="0" dirty="0" smtClean="0">
                          <a:solidFill>
                            <a:schemeClr val="tx2"/>
                          </a:solidFill>
                        </a:rPr>
                        <a:t> Yardımcısı</a:t>
                      </a:r>
                      <a:endParaRPr lang="tr-TR" sz="1200" dirty="0">
                        <a:solidFill>
                          <a:schemeClr val="tx2"/>
                        </a:solidFill>
                      </a:endParaRPr>
                    </a:p>
                  </a:txBody>
                  <a:tcPr>
                    <a:solidFill>
                      <a:schemeClr val="bg2"/>
                    </a:solidFill>
                  </a:tcPr>
                </a:tc>
                <a:tc>
                  <a:txBody>
                    <a:bodyPr/>
                    <a:lstStyle/>
                    <a:p>
                      <a:r>
                        <a:rPr lang="tr-TR" sz="1200" dirty="0" smtClean="0">
                          <a:solidFill>
                            <a:schemeClr val="tx2"/>
                          </a:solidFill>
                        </a:rPr>
                        <a:t>1</a:t>
                      </a:r>
                      <a:endParaRPr lang="tr-TR" sz="1200" dirty="0">
                        <a:solidFill>
                          <a:schemeClr val="tx2"/>
                        </a:solidFill>
                      </a:endParaRPr>
                    </a:p>
                  </a:txBody>
                  <a:tcPr>
                    <a:solidFill>
                      <a:schemeClr val="bg2"/>
                    </a:solidFill>
                  </a:tcPr>
                </a:tc>
                <a:extLst>
                  <a:ext uri="{0D108BD9-81ED-4DB2-BD59-A6C34878D82A}">
                    <a16:rowId xmlns="" xmlns:a16="http://schemas.microsoft.com/office/drawing/2014/main" val="10005"/>
                  </a:ext>
                </a:extLst>
              </a:tr>
              <a:tr h="298291">
                <a:tc gridSpan="2" vMerge="1">
                  <a:txBody>
                    <a:bodyPr/>
                    <a:lstStyle/>
                    <a:p>
                      <a:endParaRPr lang="tr-TR"/>
                    </a:p>
                  </a:txBody>
                  <a:tcPr/>
                </a:tc>
                <a:tc hMerge="1" vMerge="1">
                  <a:txBody>
                    <a:bodyPr/>
                    <a:lstStyle/>
                    <a:p>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tx2"/>
                          </a:solidFill>
                          <a:latin typeface="+mn-lt"/>
                          <a:ea typeface="+mn-ea"/>
                          <a:cs typeface="+mn-cs"/>
                        </a:rPr>
                        <a:t>Öğretmen</a:t>
                      </a:r>
                    </a:p>
                  </a:txBody>
                  <a:tcPr>
                    <a:solidFill>
                      <a:schemeClr val="bg2"/>
                    </a:solidFill>
                  </a:tcPr>
                </a:tc>
                <a:tc>
                  <a:txBody>
                    <a:bodyPr/>
                    <a:lstStyle/>
                    <a:p>
                      <a:r>
                        <a:rPr lang="tr-TR" sz="1200" dirty="0" smtClean="0">
                          <a:solidFill>
                            <a:schemeClr val="tx2"/>
                          </a:solidFill>
                        </a:rPr>
                        <a:t>23</a:t>
                      </a:r>
                      <a:endParaRPr lang="tr-TR" sz="1200" dirty="0">
                        <a:solidFill>
                          <a:schemeClr val="tx2"/>
                        </a:solidFill>
                      </a:endParaRPr>
                    </a:p>
                  </a:txBody>
                  <a:tcPr>
                    <a:solidFill>
                      <a:schemeClr val="bg2"/>
                    </a:solidFill>
                  </a:tcPr>
                </a:tc>
                <a:extLst>
                  <a:ext uri="{0D108BD9-81ED-4DB2-BD59-A6C34878D82A}">
                    <a16:rowId xmlns="" xmlns:a16="http://schemas.microsoft.com/office/drawing/2014/main" val="10006"/>
                  </a:ext>
                </a:extLst>
              </a:tr>
              <a:tr h="298291">
                <a:tc gridSpan="2" vMerge="1">
                  <a:txBody>
                    <a:bodyPr/>
                    <a:lstStyle/>
                    <a:p>
                      <a:endParaRPr lang="tr-TR"/>
                    </a:p>
                  </a:txBody>
                  <a:tcPr/>
                </a:tc>
                <a:tc hMerge="1" vMerge="1">
                  <a:txBody>
                    <a:bodyPr/>
                    <a:lstStyle/>
                    <a:p>
                      <a:endParaRPr kumimoji="0" lang="tr-TR" sz="1200" kern="1200" dirty="0" smtClean="0">
                        <a:solidFill>
                          <a:schemeClr val="dk1"/>
                        </a:solidFill>
                        <a:latin typeface="+mn-lt"/>
                        <a:ea typeface="+mn-ea"/>
                        <a:cs typeface="+mn-cs"/>
                      </a:endParaRPr>
                    </a:p>
                  </a:txBody>
                  <a:tcPr/>
                </a:tc>
                <a:tc>
                  <a:txBody>
                    <a:bodyPr/>
                    <a:lstStyle/>
                    <a:p>
                      <a:r>
                        <a:rPr kumimoji="0" lang="tr-TR" sz="1200" kern="1200" dirty="0" smtClean="0">
                          <a:solidFill>
                            <a:schemeClr val="tx2"/>
                          </a:solidFill>
                          <a:latin typeface="+mn-lt"/>
                          <a:ea typeface="+mn-ea"/>
                          <a:cs typeface="+mn-cs"/>
                        </a:rPr>
                        <a:t>Memur</a:t>
                      </a:r>
                    </a:p>
                  </a:txBody>
                  <a:tcPr>
                    <a:solidFill>
                      <a:schemeClr val="bg2"/>
                    </a:solidFill>
                  </a:tcPr>
                </a:tc>
                <a:tc>
                  <a:txBody>
                    <a:bodyPr/>
                    <a:lstStyle/>
                    <a:p>
                      <a:pPr marL="0" algn="l" rtl="0" eaLnBrk="1" latinLnBrk="0" hangingPunct="1"/>
                      <a:r>
                        <a:rPr kumimoji="0" lang="tr-TR" sz="1200" kern="1200" dirty="0" smtClean="0">
                          <a:solidFill>
                            <a:schemeClr val="tx2"/>
                          </a:solidFill>
                          <a:latin typeface="+mn-lt"/>
                          <a:ea typeface="+mn-ea"/>
                          <a:cs typeface="+mn-cs"/>
                        </a:rPr>
                        <a:t>0</a:t>
                      </a:r>
                    </a:p>
                  </a:txBody>
                  <a:tcPr>
                    <a:solidFill>
                      <a:schemeClr val="bg2"/>
                    </a:solidFill>
                  </a:tcPr>
                </a:tc>
                <a:extLst>
                  <a:ext uri="{0D108BD9-81ED-4DB2-BD59-A6C34878D82A}">
                    <a16:rowId xmlns="" xmlns:a16="http://schemas.microsoft.com/office/drawing/2014/main" val="10007"/>
                  </a:ext>
                </a:extLst>
              </a:tr>
              <a:tr h="497151">
                <a:tc gridSpan="2" vMerge="1">
                  <a:txBody>
                    <a:bodyPr/>
                    <a:lstStyle/>
                    <a:p>
                      <a:endParaRPr lang="tr-TR"/>
                    </a:p>
                  </a:txBody>
                  <a:tcPr/>
                </a:tc>
                <a:tc hMerge="1"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tx2"/>
                          </a:solidFill>
                          <a:latin typeface="+mn-lt"/>
                          <a:ea typeface="+mn-ea"/>
                          <a:cs typeface="+mn-cs"/>
                        </a:rPr>
                        <a:t>Yardımcı</a:t>
                      </a:r>
                      <a:r>
                        <a:rPr kumimoji="0" lang="tr-TR" sz="1200" kern="1200" baseline="0" dirty="0" smtClean="0">
                          <a:solidFill>
                            <a:schemeClr val="tx2"/>
                          </a:solidFill>
                          <a:latin typeface="+mn-lt"/>
                          <a:ea typeface="+mn-ea"/>
                          <a:cs typeface="+mn-cs"/>
                        </a:rPr>
                        <a:t> Hizmetler (Geçici İşçi)</a:t>
                      </a:r>
                      <a:endParaRPr kumimoji="0" lang="tr-TR" sz="1200" kern="1200" dirty="0" smtClean="0">
                        <a:solidFill>
                          <a:schemeClr val="tx2"/>
                        </a:solidFill>
                        <a:latin typeface="+mn-lt"/>
                        <a:ea typeface="+mn-ea"/>
                        <a:cs typeface="+mn-cs"/>
                      </a:endParaRPr>
                    </a:p>
                    <a:p>
                      <a:r>
                        <a:rPr kumimoji="0" lang="tr-TR" sz="1200" kern="1200" dirty="0" smtClean="0">
                          <a:solidFill>
                            <a:schemeClr val="tx2"/>
                          </a:solidFill>
                          <a:latin typeface="+mn-lt"/>
                          <a:ea typeface="+mn-ea"/>
                          <a:cs typeface="+mn-cs"/>
                        </a:rPr>
                        <a:t>Yardımcı  Hizmetler (kadrolu)</a:t>
                      </a:r>
                    </a:p>
                  </a:txBody>
                  <a:tcPr>
                    <a:solidFill>
                      <a:schemeClr val="bg2"/>
                    </a:solidFill>
                  </a:tcPr>
                </a:tc>
                <a:tc>
                  <a:txBody>
                    <a:bodyPr/>
                    <a:lstStyle/>
                    <a:p>
                      <a:pPr marL="0" algn="l" rtl="0" eaLnBrk="1" latinLnBrk="0" hangingPunct="1"/>
                      <a:r>
                        <a:rPr kumimoji="0" lang="tr-TR" sz="1200" kern="1200" dirty="0" smtClean="0">
                          <a:solidFill>
                            <a:schemeClr val="tx2"/>
                          </a:solidFill>
                          <a:latin typeface="+mn-lt"/>
                          <a:ea typeface="+mn-ea"/>
                          <a:cs typeface="+mn-cs"/>
                        </a:rPr>
                        <a:t>1</a:t>
                      </a:r>
                    </a:p>
                    <a:p>
                      <a:pPr marL="0" algn="l" rtl="0" eaLnBrk="1" latinLnBrk="0" hangingPunct="1"/>
                      <a:r>
                        <a:rPr kumimoji="0" lang="tr-TR" sz="1200" kern="1200" dirty="0" smtClean="0">
                          <a:solidFill>
                            <a:schemeClr val="tx2"/>
                          </a:solidFill>
                          <a:latin typeface="+mn-lt"/>
                          <a:ea typeface="+mn-ea"/>
                          <a:cs typeface="+mn-cs"/>
                        </a:rPr>
                        <a:t>1</a:t>
                      </a:r>
                    </a:p>
                  </a:txBody>
                  <a:tcPr>
                    <a:solidFill>
                      <a:schemeClr val="bg2"/>
                    </a:solidFill>
                  </a:tcPr>
                </a:tc>
                <a:extLst>
                  <a:ext uri="{0D108BD9-81ED-4DB2-BD59-A6C34878D82A}">
                    <a16:rowId xmlns="" xmlns:a16="http://schemas.microsoft.com/office/drawing/2014/main" val="10008"/>
                  </a:ext>
                </a:extLst>
              </a:tr>
              <a:tr h="497151">
                <a:tc gridSpan="2" vMerge="1">
                  <a:txBody>
                    <a:bodyPr/>
                    <a:lstStyle/>
                    <a:p>
                      <a:endParaRPr lang="tr-TR"/>
                    </a:p>
                  </a:txBody>
                  <a:tcPr/>
                </a:tc>
                <a:tc hMerge="1"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tx2"/>
                          </a:solidFill>
                          <a:latin typeface="+mn-lt"/>
                          <a:ea typeface="+mn-ea"/>
                          <a:cs typeface="+mn-cs"/>
                        </a:rPr>
                        <a:t>TYÇP</a:t>
                      </a:r>
                    </a:p>
                    <a:p>
                      <a:endParaRPr kumimoji="0" lang="tr-TR" sz="1200" kern="1200" dirty="0" smtClean="0">
                        <a:solidFill>
                          <a:schemeClr val="tx2"/>
                        </a:solidFill>
                        <a:latin typeface="+mn-lt"/>
                        <a:ea typeface="+mn-ea"/>
                        <a:cs typeface="+mn-cs"/>
                      </a:endParaRPr>
                    </a:p>
                  </a:txBody>
                  <a:tcPr>
                    <a:solidFill>
                      <a:schemeClr val="bg2"/>
                    </a:solidFill>
                  </a:tcPr>
                </a:tc>
                <a:tc>
                  <a:txBody>
                    <a:bodyPr/>
                    <a:lstStyle/>
                    <a:p>
                      <a:pPr marL="0" algn="l" rtl="0" eaLnBrk="1" latinLnBrk="0" hangingPunct="1"/>
                      <a:r>
                        <a:rPr kumimoji="0" lang="tr-TR" sz="1200" kern="1200" dirty="0" smtClean="0">
                          <a:solidFill>
                            <a:schemeClr val="tx2"/>
                          </a:solidFill>
                          <a:latin typeface="+mn-lt"/>
                          <a:ea typeface="+mn-ea"/>
                          <a:cs typeface="+mn-cs"/>
                        </a:rPr>
                        <a:t>2</a:t>
                      </a:r>
                    </a:p>
                  </a:txBody>
                  <a:tcPr>
                    <a:solidFill>
                      <a:schemeClr val="bg2"/>
                    </a:solidFill>
                  </a:tcPr>
                </a:tc>
                <a:extLst>
                  <a:ext uri="{0D108BD9-81ED-4DB2-BD59-A6C34878D82A}">
                    <a16:rowId xmlns="" xmlns:a16="http://schemas.microsoft.com/office/drawing/2014/main" val="10009"/>
                  </a:ext>
                </a:extLst>
              </a:tr>
              <a:tr h="497151">
                <a:tc gridSpan="2" vMerge="1">
                  <a:txBody>
                    <a:bodyPr/>
                    <a:lstStyle/>
                    <a:p>
                      <a:endParaRPr lang="tr-TR"/>
                    </a:p>
                  </a:txBody>
                  <a:tcPr/>
                </a:tc>
                <a:tc hMerge="1" vMerge="1">
                  <a:txBody>
                    <a:bodyPr/>
                    <a:lstStyle/>
                    <a:p>
                      <a:endParaRPr lang="tr-TR"/>
                    </a:p>
                  </a:txBody>
                  <a:tcPr/>
                </a:tc>
                <a:tc>
                  <a:txBody>
                    <a:bodyPr/>
                    <a:lstStyle/>
                    <a:p>
                      <a:r>
                        <a:rPr kumimoji="0" lang="tr-TR" sz="1200" kern="1200" dirty="0" smtClean="0">
                          <a:solidFill>
                            <a:schemeClr val="tx2"/>
                          </a:solidFill>
                          <a:latin typeface="+mn-lt"/>
                          <a:ea typeface="+mn-ea"/>
                          <a:cs typeface="+mn-cs"/>
                        </a:rPr>
                        <a:t>Güvenlikçi</a:t>
                      </a:r>
                    </a:p>
                  </a:txBody>
                  <a:tcPr>
                    <a:solidFill>
                      <a:schemeClr val="bg2"/>
                    </a:solidFill>
                  </a:tcPr>
                </a:tc>
                <a:tc>
                  <a:txBody>
                    <a:bodyPr/>
                    <a:lstStyle/>
                    <a:p>
                      <a:pPr marL="0" algn="l" rtl="0" eaLnBrk="1" latinLnBrk="0" hangingPunct="1"/>
                      <a:r>
                        <a:rPr kumimoji="0" lang="tr-TR" sz="1200" kern="1200" dirty="0" smtClean="0">
                          <a:solidFill>
                            <a:schemeClr val="tx2"/>
                          </a:solidFill>
                          <a:latin typeface="+mn-lt"/>
                          <a:ea typeface="+mn-ea"/>
                          <a:cs typeface="+mn-cs"/>
                        </a:rPr>
                        <a:t>0</a:t>
                      </a:r>
                    </a:p>
                  </a:txBody>
                  <a:tcPr>
                    <a:solidFill>
                      <a:schemeClr val="bg2"/>
                    </a:solidFill>
                  </a:tcPr>
                </a:tc>
              </a:tr>
              <a:tr h="298291">
                <a:tc gridSpan="2" vMerge="1">
                  <a:txBody>
                    <a:bodyPr/>
                    <a:lstStyle/>
                    <a:p>
                      <a:endParaRPr lang="tr-TR"/>
                    </a:p>
                  </a:txBody>
                  <a:tcPr/>
                </a:tc>
                <a:tc hMerge="1" vMerge="1">
                  <a:txBody>
                    <a:bodyPr/>
                    <a:lstStyle/>
                    <a:p>
                      <a:endParaRPr lang="tr-TR" sz="1200" dirty="0"/>
                    </a:p>
                  </a:txBody>
                  <a:tcPr/>
                </a:tc>
                <a:tc>
                  <a:txBody>
                    <a:bodyPr/>
                    <a:lstStyle/>
                    <a:p>
                      <a:r>
                        <a:rPr lang="tr-TR" sz="1200" dirty="0" smtClean="0">
                          <a:solidFill>
                            <a:schemeClr val="tx2"/>
                          </a:solidFill>
                        </a:rPr>
                        <a:t>Aşçı</a:t>
                      </a:r>
                      <a:endParaRPr lang="tr-TR" sz="1200" dirty="0">
                        <a:solidFill>
                          <a:schemeClr val="tx2"/>
                        </a:solidFill>
                      </a:endParaRPr>
                    </a:p>
                  </a:txBody>
                  <a:tcPr>
                    <a:solidFill>
                      <a:schemeClr val="bg2"/>
                    </a:solidFill>
                  </a:tcPr>
                </a:tc>
                <a:tc>
                  <a:txBody>
                    <a:bodyPr/>
                    <a:lstStyle/>
                    <a:p>
                      <a:r>
                        <a:rPr lang="tr-TR" sz="1200" dirty="0" smtClean="0">
                          <a:solidFill>
                            <a:schemeClr val="tx2"/>
                          </a:solidFill>
                        </a:rPr>
                        <a:t>0</a:t>
                      </a:r>
                      <a:endParaRPr lang="tr-TR" sz="1200" dirty="0">
                        <a:solidFill>
                          <a:schemeClr val="tx2"/>
                        </a:solidFill>
                      </a:endParaRPr>
                    </a:p>
                  </a:txBody>
                  <a:tcPr>
                    <a:solidFill>
                      <a:schemeClr val="bg2"/>
                    </a:solidFill>
                  </a:tcPr>
                </a:tc>
                <a:extLst>
                  <a:ext uri="{0D108BD9-81ED-4DB2-BD59-A6C34878D82A}">
                    <a16:rowId xmlns="" xmlns:a16="http://schemas.microsoft.com/office/drawing/2014/main" val="10010"/>
                  </a:ext>
                </a:extLst>
              </a:tr>
              <a:tr h="298291">
                <a:tc gridSpan="2" vMerge="1">
                  <a:txBody>
                    <a:bodyPr/>
                    <a:lstStyle/>
                    <a:p>
                      <a:endParaRPr lang="tr-TR"/>
                    </a:p>
                  </a:txBody>
                  <a:tcPr/>
                </a:tc>
                <a:tc hMerge="1" vMerge="1">
                  <a:txBody>
                    <a:bodyPr/>
                    <a:lstStyle/>
                    <a:p>
                      <a:endParaRPr lang="tr-TR"/>
                    </a:p>
                  </a:txBody>
                  <a:tcPr/>
                </a:tc>
                <a:tc>
                  <a:txBody>
                    <a:bodyPr/>
                    <a:lstStyle/>
                    <a:p>
                      <a:r>
                        <a:rPr lang="tr-TR" sz="1200" dirty="0" smtClean="0">
                          <a:solidFill>
                            <a:schemeClr val="tx2"/>
                          </a:solidFill>
                        </a:rPr>
                        <a:t>Kaloriferci</a:t>
                      </a:r>
                      <a:endParaRPr lang="tr-TR" sz="1200" dirty="0">
                        <a:solidFill>
                          <a:schemeClr val="tx2"/>
                        </a:solidFill>
                      </a:endParaRPr>
                    </a:p>
                  </a:txBody>
                  <a:tcPr>
                    <a:solidFill>
                      <a:schemeClr val="bg2"/>
                    </a:solidFill>
                  </a:tcPr>
                </a:tc>
                <a:tc>
                  <a:txBody>
                    <a:bodyPr/>
                    <a:lstStyle/>
                    <a:p>
                      <a:r>
                        <a:rPr lang="tr-TR" sz="1200" dirty="0" smtClean="0">
                          <a:solidFill>
                            <a:schemeClr val="tx2"/>
                          </a:solidFill>
                        </a:rPr>
                        <a:t>0</a:t>
                      </a:r>
                      <a:endParaRPr lang="tr-TR" sz="1200" dirty="0">
                        <a:solidFill>
                          <a:schemeClr val="tx2"/>
                        </a:solidFill>
                      </a:endParaRPr>
                    </a:p>
                  </a:txBody>
                  <a:tcPr>
                    <a:solidFill>
                      <a:schemeClr val="bg2"/>
                    </a:solidFill>
                  </a:tcPr>
                </a:tc>
                <a:extLst>
                  <a:ext uri="{0D108BD9-81ED-4DB2-BD59-A6C34878D82A}">
                    <a16:rowId xmlns="" xmlns:a16="http://schemas.microsoft.com/office/drawing/2014/main" val="807895468"/>
                  </a:ext>
                </a:extLst>
              </a:tr>
              <a:tr h="298291">
                <a:tc gridSpan="2" vMerge="1">
                  <a:txBody>
                    <a:bodyPr/>
                    <a:lstStyle/>
                    <a:p>
                      <a:endParaRPr lang="tr-TR" sz="1200" dirty="0"/>
                    </a:p>
                  </a:txBody>
                  <a:tcPr/>
                </a:tc>
                <a:tc hMerge="1" vMerge="1">
                  <a:txBody>
                    <a:bodyPr/>
                    <a:lstStyle/>
                    <a:p>
                      <a:endParaRPr lang="tr-TR"/>
                    </a:p>
                  </a:txBody>
                  <a:tcPr/>
                </a:tc>
                <a:tc>
                  <a:txBody>
                    <a:bodyPr/>
                    <a:lstStyle/>
                    <a:p>
                      <a:pPr algn="r"/>
                      <a:r>
                        <a:rPr lang="tr-TR" sz="1200" b="1" dirty="0" smtClean="0">
                          <a:solidFill>
                            <a:schemeClr val="tx2"/>
                          </a:solidFill>
                        </a:rPr>
                        <a:t>TOPLAM</a:t>
                      </a:r>
                      <a:endParaRPr lang="tr-TR" sz="1200" b="1" dirty="0">
                        <a:solidFill>
                          <a:schemeClr val="tx2"/>
                        </a:solidFill>
                      </a:endParaRPr>
                    </a:p>
                  </a:txBody>
                  <a:tcPr>
                    <a:solidFill>
                      <a:schemeClr val="bg2"/>
                    </a:solidFill>
                  </a:tcPr>
                </a:tc>
                <a:tc>
                  <a:txBody>
                    <a:bodyPr/>
                    <a:lstStyle/>
                    <a:p>
                      <a:r>
                        <a:rPr lang="tr-TR" sz="1200" b="1" dirty="0" smtClean="0">
                          <a:solidFill>
                            <a:schemeClr val="tx2"/>
                          </a:solidFill>
                        </a:rPr>
                        <a:t>29</a:t>
                      </a:r>
                      <a:endParaRPr lang="tr-TR" sz="1200" b="1" dirty="0">
                        <a:solidFill>
                          <a:schemeClr val="tx2"/>
                        </a:solidFill>
                      </a:endParaRPr>
                    </a:p>
                  </a:txBody>
                  <a:tcPr>
                    <a:solidFill>
                      <a:schemeClr val="bg2"/>
                    </a:solidFill>
                  </a:tcPr>
                </a:tc>
                <a:extLst>
                  <a:ext uri="{0D108BD9-81ED-4DB2-BD59-A6C34878D82A}">
                    <a16:rowId xmlns="" xmlns:a16="http://schemas.microsoft.com/office/drawing/2014/main" val="10018"/>
                  </a:ext>
                </a:extLst>
              </a:tr>
              <a:tr h="331434">
                <a:tc gridSpan="3">
                  <a:txBody>
                    <a:bodyPr/>
                    <a:lstStyle/>
                    <a:p>
                      <a:pPr algn="ctr"/>
                      <a:r>
                        <a:rPr lang="tr-TR" sz="1400" dirty="0" smtClean="0">
                          <a:solidFill>
                            <a:schemeClr val="tx2"/>
                          </a:solidFill>
                        </a:rPr>
                        <a:t>Kurum İletişim Bilgileri</a:t>
                      </a:r>
                      <a:endParaRPr lang="tr-TR" sz="1400" dirty="0">
                        <a:solidFill>
                          <a:schemeClr val="tx2"/>
                        </a:solidFill>
                      </a:endParaRPr>
                    </a:p>
                  </a:txBody>
                  <a:tcPr>
                    <a:solidFill>
                      <a:schemeClr val="accent1">
                        <a:lumMod val="60000"/>
                        <a:lumOff val="40000"/>
                      </a:schemeClr>
                    </a:solidFill>
                  </a:tcPr>
                </a:tc>
                <a:tc hMerge="1">
                  <a:txBody>
                    <a:bodyPr/>
                    <a:lstStyle/>
                    <a:p>
                      <a:endParaRPr lang="tr-TR"/>
                    </a:p>
                  </a:txBody>
                  <a:tcPr/>
                </a:tc>
                <a:tc hMerge="1">
                  <a:txBody>
                    <a:bodyPr/>
                    <a:lstStyle/>
                    <a:p>
                      <a:endParaRPr lang="tr-TR"/>
                    </a:p>
                  </a:txBody>
                  <a:tcPr/>
                </a:tc>
                <a:tc>
                  <a:txBody>
                    <a:bodyPr/>
                    <a:lstStyle/>
                    <a:p>
                      <a:pPr algn="ctr"/>
                      <a:endParaRPr lang="tr-TR" sz="1100" dirty="0">
                        <a:solidFill>
                          <a:schemeClr val="tx1">
                            <a:lumMod val="75000"/>
                          </a:schemeClr>
                        </a:solidFill>
                      </a:endParaRPr>
                    </a:p>
                  </a:txBody>
                  <a:tcPr>
                    <a:solidFill>
                      <a:schemeClr val="accent1">
                        <a:lumMod val="60000"/>
                        <a:lumOff val="40000"/>
                      </a:schemeClr>
                    </a:solidFill>
                  </a:tcPr>
                </a:tc>
                <a:extLst>
                  <a:ext uri="{0D108BD9-81ED-4DB2-BD59-A6C34878D82A}">
                    <a16:rowId xmlns="" xmlns:a16="http://schemas.microsoft.com/office/drawing/2014/main" val="10019"/>
                  </a:ext>
                </a:extLst>
              </a:tr>
              <a:tr h="281719">
                <a:tc>
                  <a:txBody>
                    <a:bodyPr/>
                    <a:lstStyle/>
                    <a:p>
                      <a:r>
                        <a:rPr lang="tr-TR" sz="1100" b="1" dirty="0" smtClean="0">
                          <a:solidFill>
                            <a:schemeClr val="tx2"/>
                          </a:solidFill>
                        </a:rPr>
                        <a:t>Kurum Telefonu / </a:t>
                      </a:r>
                      <a:r>
                        <a:rPr lang="tr-TR" sz="1100" b="1" dirty="0" err="1" smtClean="0">
                          <a:solidFill>
                            <a:schemeClr val="tx2"/>
                          </a:solidFill>
                        </a:rPr>
                        <a:t>Fax</a:t>
                      </a:r>
                      <a:r>
                        <a:rPr lang="tr-TR" sz="1100" b="1" dirty="0" smtClean="0">
                          <a:solidFill>
                            <a:schemeClr val="tx2"/>
                          </a:solidFill>
                        </a:rPr>
                        <a:t>-</a:t>
                      </a:r>
                      <a:endParaRPr lang="tr-TR" sz="1100" b="1" dirty="0">
                        <a:solidFill>
                          <a:schemeClr val="tx2"/>
                        </a:solidFill>
                      </a:endParaRPr>
                    </a:p>
                  </a:txBody>
                  <a:tcPr>
                    <a:solidFill>
                      <a:schemeClr val="bg2"/>
                    </a:solidFill>
                  </a:tcPr>
                </a:tc>
                <a:tc gridSpan="3">
                  <a:txBody>
                    <a:bodyPr/>
                    <a:lstStyle/>
                    <a:p>
                      <a:r>
                        <a:rPr lang="tr-TR" sz="1100" b="1" dirty="0" smtClean="0">
                          <a:solidFill>
                            <a:schemeClr val="tx2"/>
                          </a:solidFill>
                        </a:rPr>
                        <a:t>Tel:(</a:t>
                      </a:r>
                      <a:r>
                        <a:rPr lang="tr-TR" sz="1100" b="0" dirty="0" smtClean="0">
                          <a:solidFill>
                            <a:schemeClr val="tx2"/>
                          </a:solidFill>
                        </a:rPr>
                        <a:t>0266 )02667146760                                                             </a:t>
                      </a:r>
                      <a:r>
                        <a:rPr lang="tr-TR" sz="1100" b="1" dirty="0" err="1" smtClean="0">
                          <a:solidFill>
                            <a:schemeClr val="tx2"/>
                          </a:solidFill>
                        </a:rPr>
                        <a:t>Fax</a:t>
                      </a:r>
                      <a:r>
                        <a:rPr lang="tr-TR" sz="1100" b="1" dirty="0" smtClean="0">
                          <a:solidFill>
                            <a:schemeClr val="tx2"/>
                          </a:solidFill>
                        </a:rPr>
                        <a:t>: </a:t>
                      </a:r>
                      <a:endParaRPr lang="tr-TR" sz="1100" b="1"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0"/>
                  </a:ext>
                </a:extLst>
              </a:tr>
              <a:tr h="281719">
                <a:tc>
                  <a:txBody>
                    <a:bodyPr/>
                    <a:lstStyle/>
                    <a:p>
                      <a:r>
                        <a:rPr lang="tr-TR" sz="1100" b="1" dirty="0" smtClean="0">
                          <a:solidFill>
                            <a:schemeClr val="tx2"/>
                          </a:solidFill>
                        </a:rPr>
                        <a:t>Kurum Web Adresi</a:t>
                      </a:r>
                      <a:endParaRPr lang="tr-TR" sz="1100" b="1" dirty="0">
                        <a:solidFill>
                          <a:schemeClr val="tx2"/>
                        </a:solidFill>
                      </a:endParaRPr>
                    </a:p>
                  </a:txBody>
                  <a:tcPr>
                    <a:solidFill>
                      <a:schemeClr val="bg2"/>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dirty="0" smtClean="0">
                          <a:solidFill>
                            <a:schemeClr val="tx2"/>
                          </a:solidFill>
                        </a:rPr>
                        <a:t>http:// sombi.meb.k12.tr/              </a:t>
                      </a:r>
                      <a:r>
                        <a:rPr lang="tr-TR" sz="1100" b="1" dirty="0" smtClean="0">
                          <a:solidFill>
                            <a:schemeClr val="tx2"/>
                          </a:solidFill>
                        </a:rPr>
                        <a:t>E-posta:</a:t>
                      </a:r>
                      <a:r>
                        <a:rPr lang="tr-TR" sz="1100" b="0" dirty="0" smtClean="0">
                          <a:solidFill>
                            <a:schemeClr val="tx2"/>
                          </a:solidFill>
                        </a:rPr>
                        <a:t>731926@meb.k12.tr</a:t>
                      </a:r>
                      <a:endParaRPr lang="tr-TR" sz="1100" b="0"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1"/>
                  </a:ext>
                </a:extLst>
              </a:tr>
              <a:tr h="281719">
                <a:tc>
                  <a:txBody>
                    <a:bodyPr/>
                    <a:lstStyle/>
                    <a:p>
                      <a:pPr fontAlgn="t"/>
                      <a:r>
                        <a:rPr lang="tr-TR" sz="1200" b="1" dirty="0" smtClean="0">
                          <a:effectLst/>
                        </a:rPr>
                        <a:t>Kurumun  Adresi</a:t>
                      </a:r>
                      <a:endParaRPr lang="tr-TR" sz="1200" b="1" dirty="0">
                        <a:effectLst/>
                      </a:endParaRPr>
                    </a:p>
                  </a:txBody>
                  <a:tcPr marL="76200" marR="76200" marT="76200" marB="76200">
                    <a:solidFill>
                      <a:schemeClr val="bg2"/>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err="1" smtClean="0">
                          <a:effectLst/>
                        </a:rPr>
                        <a:t>Paşabayır</a:t>
                      </a:r>
                      <a:r>
                        <a:rPr lang="tr-TR" sz="1100" dirty="0" smtClean="0">
                          <a:effectLst/>
                        </a:rPr>
                        <a:t> Mah. Paşa </a:t>
                      </a:r>
                      <a:r>
                        <a:rPr lang="tr-TR" sz="1100" dirty="0" err="1" smtClean="0">
                          <a:effectLst/>
                        </a:rPr>
                        <a:t>Sk</a:t>
                      </a:r>
                      <a:r>
                        <a:rPr lang="tr-TR" sz="1100" dirty="0" smtClean="0">
                          <a:effectLst/>
                        </a:rPr>
                        <a:t>. Şehit Öğretmen Mustafa Boz İlkokulu Blok No: 44 Bandırma / Balıkesir</a:t>
                      </a:r>
                    </a:p>
                    <a:p>
                      <a:endParaRPr lang="tr-TR" sz="1100" b="1"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2"/>
                  </a:ext>
                </a:extLst>
              </a:tr>
              <a:tr h="281719">
                <a:tc>
                  <a:txBody>
                    <a:bodyPr/>
                    <a:lstStyle/>
                    <a:p>
                      <a:r>
                        <a:rPr lang="tr-TR" sz="1100" b="1" dirty="0" smtClean="0">
                          <a:solidFill>
                            <a:schemeClr val="tx2"/>
                          </a:solidFill>
                        </a:rPr>
                        <a:t>Kurum Müdürü Ad </a:t>
                      </a:r>
                      <a:r>
                        <a:rPr lang="tr-TR" sz="1100" b="1" dirty="0" err="1" smtClean="0">
                          <a:solidFill>
                            <a:schemeClr val="tx2"/>
                          </a:solidFill>
                        </a:rPr>
                        <a:t>Soyad</a:t>
                      </a:r>
                      <a:r>
                        <a:rPr lang="tr-TR" sz="1100" b="1" dirty="0" smtClean="0">
                          <a:solidFill>
                            <a:schemeClr val="tx2"/>
                          </a:solidFill>
                        </a:rPr>
                        <a:t> Telefon</a:t>
                      </a:r>
                      <a:endParaRPr lang="tr-TR" sz="1100" b="1" dirty="0">
                        <a:solidFill>
                          <a:schemeClr val="tx2"/>
                        </a:solidFill>
                      </a:endParaRPr>
                    </a:p>
                  </a:txBody>
                  <a:tcPr>
                    <a:solidFill>
                      <a:schemeClr val="bg2"/>
                    </a:solidFill>
                  </a:tcPr>
                </a:tc>
                <a:tc gridSpan="3">
                  <a:txBody>
                    <a:bodyPr/>
                    <a:lstStyle/>
                    <a:p>
                      <a:r>
                        <a:rPr lang="tr-TR" sz="1100" b="0" dirty="0" smtClean="0">
                          <a:solidFill>
                            <a:schemeClr val="tx2"/>
                          </a:solidFill>
                        </a:rPr>
                        <a:t>Adnan AKBAŞ-05066316778</a:t>
                      </a:r>
                      <a:endParaRPr lang="tr-TR" sz="1100" b="0"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3"/>
                  </a:ext>
                </a:extLst>
              </a:tr>
              <a:tr h="281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1" dirty="0" smtClean="0">
                          <a:solidFill>
                            <a:schemeClr val="tx2"/>
                          </a:solidFill>
                        </a:rPr>
                        <a:t>Müdür</a:t>
                      </a:r>
                      <a:r>
                        <a:rPr lang="tr-TR" sz="1100" b="1" baseline="0" dirty="0" smtClean="0">
                          <a:solidFill>
                            <a:schemeClr val="tx2"/>
                          </a:solidFill>
                        </a:rPr>
                        <a:t> Yardımcıları </a:t>
                      </a:r>
                      <a:r>
                        <a:rPr lang="tr-TR" sz="1100" b="1" dirty="0" smtClean="0">
                          <a:solidFill>
                            <a:schemeClr val="tx2"/>
                          </a:solidFill>
                        </a:rPr>
                        <a:t>Ad </a:t>
                      </a:r>
                      <a:r>
                        <a:rPr lang="tr-TR" sz="1100" b="1" dirty="0" err="1" smtClean="0">
                          <a:solidFill>
                            <a:schemeClr val="tx2"/>
                          </a:solidFill>
                        </a:rPr>
                        <a:t>Soyad</a:t>
                      </a:r>
                      <a:r>
                        <a:rPr lang="tr-TR" sz="1100" b="1" dirty="0" smtClean="0">
                          <a:solidFill>
                            <a:schemeClr val="tx2"/>
                          </a:solidFill>
                        </a:rPr>
                        <a:t> Telefon</a:t>
                      </a:r>
                    </a:p>
                    <a:p>
                      <a:endParaRPr lang="tr-TR" sz="1100" b="1" dirty="0">
                        <a:solidFill>
                          <a:schemeClr val="tx2"/>
                        </a:solidFill>
                      </a:endParaRPr>
                    </a:p>
                  </a:txBody>
                  <a:tcPr>
                    <a:solidFill>
                      <a:schemeClr val="bg2"/>
                    </a:solidFill>
                  </a:tcPr>
                </a:tc>
                <a:tc gridSpan="3">
                  <a:txBody>
                    <a:bodyPr/>
                    <a:lstStyle/>
                    <a:p>
                      <a:r>
                        <a:rPr lang="tr-TR" sz="1100" b="0" dirty="0" err="1" smtClean="0">
                          <a:solidFill>
                            <a:schemeClr val="tx2"/>
                          </a:solidFill>
                        </a:rPr>
                        <a:t>Yelnaz</a:t>
                      </a:r>
                      <a:r>
                        <a:rPr lang="tr-TR" sz="1100" b="0" baseline="0" dirty="0" smtClean="0">
                          <a:solidFill>
                            <a:schemeClr val="tx2"/>
                          </a:solidFill>
                        </a:rPr>
                        <a:t> TÜRKER-05064250145</a:t>
                      </a:r>
                      <a:endParaRPr lang="tr-TR" sz="1100" b="0"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4"/>
                  </a:ext>
                </a:extLst>
              </a:tr>
            </a:tbl>
          </a:graphicData>
        </a:graphic>
      </p:graphicFrame>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566189259"/>
              </p:ext>
            </p:extLst>
          </p:nvPr>
        </p:nvGraphicFramePr>
        <p:xfrm>
          <a:off x="333772" y="332656"/>
          <a:ext cx="11521279" cy="1952518"/>
        </p:xfrm>
        <a:graphic>
          <a:graphicData uri="http://schemas.openxmlformats.org/drawingml/2006/table">
            <a:tbl>
              <a:tblPr firstRow="1" firstCol="1" bandRow="1">
                <a:tableStyleId>{08FB837D-C827-4EFA-A057-4D05807E0F7C}</a:tableStyleId>
              </a:tblPr>
              <a:tblGrid>
                <a:gridCol w="3167963">
                  <a:extLst>
                    <a:ext uri="{9D8B030D-6E8A-4147-A177-3AD203B41FA5}">
                      <a16:colId xmlns="" xmlns:a16="http://schemas.microsoft.com/office/drawing/2014/main" val="2786617263"/>
                    </a:ext>
                  </a:extLst>
                </a:gridCol>
                <a:gridCol w="1287933">
                  <a:extLst>
                    <a:ext uri="{9D8B030D-6E8A-4147-A177-3AD203B41FA5}">
                      <a16:colId xmlns="" xmlns:a16="http://schemas.microsoft.com/office/drawing/2014/main" val="4000941792"/>
                    </a:ext>
                  </a:extLst>
                </a:gridCol>
                <a:gridCol w="1845248">
                  <a:extLst>
                    <a:ext uri="{9D8B030D-6E8A-4147-A177-3AD203B41FA5}">
                      <a16:colId xmlns="" xmlns:a16="http://schemas.microsoft.com/office/drawing/2014/main" val="4139378502"/>
                    </a:ext>
                  </a:extLst>
                </a:gridCol>
                <a:gridCol w="1740045">
                  <a:extLst>
                    <a:ext uri="{9D8B030D-6E8A-4147-A177-3AD203B41FA5}">
                      <a16:colId xmlns="" xmlns:a16="http://schemas.microsoft.com/office/drawing/2014/main" val="1823525476"/>
                    </a:ext>
                  </a:extLst>
                </a:gridCol>
                <a:gridCol w="1740045">
                  <a:extLst>
                    <a:ext uri="{9D8B030D-6E8A-4147-A177-3AD203B41FA5}">
                      <a16:colId xmlns="" xmlns:a16="http://schemas.microsoft.com/office/drawing/2014/main" val="2822056091"/>
                    </a:ext>
                  </a:extLst>
                </a:gridCol>
                <a:gridCol w="1740045">
                  <a:extLst>
                    <a:ext uri="{9D8B030D-6E8A-4147-A177-3AD203B41FA5}">
                      <a16:colId xmlns="" xmlns:a16="http://schemas.microsoft.com/office/drawing/2014/main" val="380037879"/>
                    </a:ext>
                  </a:extLst>
                </a:gridCol>
              </a:tblGrid>
              <a:tr h="353959">
                <a:tc gridSpan="4">
                  <a:txBody>
                    <a:bodyPr/>
                    <a:lstStyle/>
                    <a:p>
                      <a:pPr algn="ctr">
                        <a:lnSpc>
                          <a:spcPts val="1300"/>
                        </a:lnSpc>
                        <a:spcAft>
                          <a:spcPts val="800"/>
                        </a:spcAft>
                      </a:pPr>
                      <a:r>
                        <a:rPr lang="tr-TR" sz="1100" dirty="0" smtClean="0">
                          <a:effectLst/>
                        </a:rPr>
                        <a:t>OKUL/KURUM </a:t>
                      </a:r>
                      <a:r>
                        <a:rPr lang="tr-TR" sz="1100" dirty="0">
                          <a:effectLst/>
                        </a:rPr>
                        <a:t>YÖNETİCİSİ DURUMU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ts val="13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3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852183362"/>
                  </a:ext>
                </a:extLst>
              </a:tr>
              <a:tr h="353959">
                <a:tc>
                  <a:txBody>
                    <a:bodyPr/>
                    <a:lstStyle/>
                    <a:p>
                      <a:pPr algn="ctr">
                        <a:lnSpc>
                          <a:spcPts val="1300"/>
                        </a:lnSpc>
                        <a:spcAft>
                          <a:spcPts val="800"/>
                        </a:spcAft>
                      </a:pPr>
                      <a:r>
                        <a:rPr lang="tr-TR" sz="1100" b="1" dirty="0">
                          <a:solidFill>
                            <a:schemeClr val="tx2"/>
                          </a:solidFill>
                          <a:effectLst/>
                        </a:rPr>
                        <a:t>GÖREVİ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300"/>
                        </a:lnSpc>
                        <a:spcAft>
                          <a:spcPts val="800"/>
                        </a:spcAft>
                      </a:pPr>
                      <a:r>
                        <a:rPr lang="tr-TR" sz="1100" b="1" dirty="0" smtClean="0">
                          <a:solidFill>
                            <a:schemeClr val="tx2"/>
                          </a:solidFill>
                          <a:effectLst/>
                        </a:rPr>
                        <a:t>NORM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baseline="0" dirty="0" smtClean="0">
                          <a:solidFill>
                            <a:schemeClr val="tx2"/>
                          </a:solidFill>
                          <a:effectLst/>
                        </a:rPr>
                        <a:t> </a:t>
                      </a:r>
                      <a:r>
                        <a:rPr lang="tr-TR" sz="1100" b="1" dirty="0" smtClean="0">
                          <a:solidFill>
                            <a:schemeClr val="tx2"/>
                          </a:solidFill>
                          <a:effectLst/>
                        </a:rPr>
                        <a:t>MEVCUT</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dirty="0" smtClean="0">
                          <a:solidFill>
                            <a:schemeClr val="tx2"/>
                          </a:solidFill>
                          <a:effectLst/>
                        </a:rPr>
                        <a:t>İHTİYAÇ</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dirty="0" smtClean="0">
                          <a:solidFill>
                            <a:schemeClr val="tx2"/>
                          </a:solidFill>
                          <a:effectLst/>
                        </a:rPr>
                        <a:t>FAZLA</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dirty="0" smtClean="0">
                          <a:solidFill>
                            <a:schemeClr val="tx2"/>
                          </a:solidFill>
                          <a:effectLst/>
                        </a:rPr>
                        <a:t>NET İHTİYAÇ</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2031611713"/>
                  </a:ext>
                </a:extLst>
              </a:tr>
              <a:tr h="228186">
                <a:tc>
                  <a:txBody>
                    <a:bodyPr/>
                    <a:lstStyle/>
                    <a:p>
                      <a:pPr marL="140335" algn="l">
                        <a:lnSpc>
                          <a:spcPts val="1200"/>
                        </a:lnSpc>
                        <a:spcAft>
                          <a:spcPts val="800"/>
                        </a:spcAft>
                      </a:pPr>
                      <a:r>
                        <a:rPr lang="tr-TR" sz="1100" dirty="0" smtClean="0">
                          <a:solidFill>
                            <a:schemeClr val="tx2"/>
                          </a:solidFill>
                          <a:effectLst/>
                        </a:rPr>
                        <a:t>Müdür</a:t>
                      </a:r>
                    </a:p>
                    <a:p>
                      <a:pPr marL="140335" algn="l">
                        <a:lnSpc>
                          <a:spcPts val="1200"/>
                        </a:lnSpc>
                        <a:spcAft>
                          <a:spcPts val="800"/>
                        </a:spcAft>
                      </a:pPr>
                      <a:endParaRPr lang="tr-TR"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8946043"/>
                  </a:ext>
                </a:extLst>
              </a:tr>
              <a:tr h="297022">
                <a:tc>
                  <a:txBody>
                    <a:bodyPr/>
                    <a:lstStyle/>
                    <a:p>
                      <a:pPr marL="140335" algn="l">
                        <a:lnSpc>
                          <a:spcPts val="1200"/>
                        </a:lnSpc>
                        <a:spcAft>
                          <a:spcPts val="800"/>
                        </a:spcAft>
                      </a:pPr>
                      <a:r>
                        <a:rPr lang="tr-TR" sz="1100" dirty="0">
                          <a:solidFill>
                            <a:schemeClr val="tx2"/>
                          </a:solidFill>
                          <a:effectLst/>
                        </a:rPr>
                        <a:t>Müdür </a:t>
                      </a:r>
                      <a:r>
                        <a:rPr lang="tr-TR" sz="1100" dirty="0" smtClean="0">
                          <a:solidFill>
                            <a:schemeClr val="tx2"/>
                          </a:solidFill>
                          <a:effectLst/>
                        </a:rPr>
                        <a:t>Yardımcısı</a:t>
                      </a:r>
                    </a:p>
                    <a:p>
                      <a:pPr marL="140335" algn="l">
                        <a:lnSpc>
                          <a:spcPts val="1200"/>
                        </a:lnSpc>
                        <a:spcAft>
                          <a:spcPts val="800"/>
                        </a:spcAft>
                      </a:pPr>
                      <a:endParaRPr lang="tr-TR"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1319468346"/>
                  </a:ext>
                </a:extLst>
              </a:tr>
              <a:tr h="217081">
                <a:tc>
                  <a:txBody>
                    <a:bodyPr/>
                    <a:lstStyle/>
                    <a:p>
                      <a:pPr algn="ctr">
                        <a:lnSpc>
                          <a:spcPts val="1300"/>
                        </a:lnSpc>
                        <a:spcAft>
                          <a:spcPts val="800"/>
                        </a:spcAft>
                      </a:pPr>
                      <a:r>
                        <a:rPr lang="tr-TR" sz="1100" dirty="0">
                          <a:solidFill>
                            <a:schemeClr val="tx2"/>
                          </a:solidFill>
                          <a:effectLst/>
                        </a:rPr>
                        <a:t>TOPLAM </a:t>
                      </a:r>
                      <a:endParaRPr lang="tr-TR" sz="1100" dirty="0" smtClean="0">
                        <a:solidFill>
                          <a:schemeClr val="tx2"/>
                        </a:solidFill>
                        <a:effectLst/>
                      </a:endParaRPr>
                    </a:p>
                    <a:p>
                      <a:pPr algn="ctr">
                        <a:lnSpc>
                          <a:spcPts val="1300"/>
                        </a:lnSpc>
                        <a:spcAft>
                          <a:spcPts val="800"/>
                        </a:spcAft>
                      </a:pPr>
                      <a:endParaRPr lang="tr-TR"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967484931"/>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630177230"/>
              </p:ext>
            </p:extLst>
          </p:nvPr>
        </p:nvGraphicFramePr>
        <p:xfrm>
          <a:off x="333772" y="2348881"/>
          <a:ext cx="11449272" cy="2268215"/>
        </p:xfrm>
        <a:graphic>
          <a:graphicData uri="http://schemas.openxmlformats.org/drawingml/2006/table">
            <a:tbl>
              <a:tblPr firstRow="1" firstCol="1" bandRow="1">
                <a:tableStyleId>{08FB837D-C827-4EFA-A057-4D05807E0F7C}</a:tableStyleId>
              </a:tblPr>
              <a:tblGrid>
                <a:gridCol w="1984215">
                  <a:extLst>
                    <a:ext uri="{9D8B030D-6E8A-4147-A177-3AD203B41FA5}">
                      <a16:colId xmlns="" xmlns:a16="http://schemas.microsoft.com/office/drawing/2014/main" val="2918735502"/>
                    </a:ext>
                  </a:extLst>
                </a:gridCol>
                <a:gridCol w="1522096">
                  <a:extLst>
                    <a:ext uri="{9D8B030D-6E8A-4147-A177-3AD203B41FA5}">
                      <a16:colId xmlns="" xmlns:a16="http://schemas.microsoft.com/office/drawing/2014/main" val="269112291"/>
                    </a:ext>
                  </a:extLst>
                </a:gridCol>
                <a:gridCol w="2028444">
                  <a:extLst>
                    <a:ext uri="{9D8B030D-6E8A-4147-A177-3AD203B41FA5}">
                      <a16:colId xmlns="" xmlns:a16="http://schemas.microsoft.com/office/drawing/2014/main" val="2410153074"/>
                    </a:ext>
                  </a:extLst>
                </a:gridCol>
                <a:gridCol w="2005569">
                  <a:extLst>
                    <a:ext uri="{9D8B030D-6E8A-4147-A177-3AD203B41FA5}">
                      <a16:colId xmlns="" xmlns:a16="http://schemas.microsoft.com/office/drawing/2014/main" val="2643748186"/>
                    </a:ext>
                  </a:extLst>
                </a:gridCol>
                <a:gridCol w="1961337">
                  <a:extLst>
                    <a:ext uri="{9D8B030D-6E8A-4147-A177-3AD203B41FA5}">
                      <a16:colId xmlns="" xmlns:a16="http://schemas.microsoft.com/office/drawing/2014/main" val="757199015"/>
                    </a:ext>
                  </a:extLst>
                </a:gridCol>
                <a:gridCol w="1947611">
                  <a:extLst>
                    <a:ext uri="{9D8B030D-6E8A-4147-A177-3AD203B41FA5}">
                      <a16:colId xmlns="" xmlns:a16="http://schemas.microsoft.com/office/drawing/2014/main" val="1367433829"/>
                    </a:ext>
                  </a:extLst>
                </a:gridCol>
              </a:tblGrid>
              <a:tr h="247709">
                <a:tc gridSpan="6">
                  <a:txBody>
                    <a:bodyPr/>
                    <a:lstStyle/>
                    <a:p>
                      <a:pPr algn="ctr">
                        <a:lnSpc>
                          <a:spcPts val="1300"/>
                        </a:lnSpc>
                        <a:spcAft>
                          <a:spcPts val="800"/>
                        </a:spcAft>
                      </a:pPr>
                      <a:r>
                        <a:rPr lang="tr-TR" sz="1100" dirty="0" smtClean="0">
                          <a:effectLst/>
                        </a:rPr>
                        <a:t>OKUL/KURUM </a:t>
                      </a:r>
                      <a:r>
                        <a:rPr lang="tr-TR" sz="1100" dirty="0">
                          <a:effectLst/>
                        </a:rPr>
                        <a:t>GENELİ ÖĞRETMEN DURUMU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31118890"/>
                  </a:ext>
                </a:extLst>
              </a:tr>
              <a:tr h="394503">
                <a:tc>
                  <a:txBody>
                    <a:bodyPr/>
                    <a:lstStyle/>
                    <a:p>
                      <a:pPr algn="ctr">
                        <a:lnSpc>
                          <a:spcPts val="1900"/>
                        </a:lnSpc>
                        <a:spcAft>
                          <a:spcPts val="800"/>
                        </a:spcAft>
                      </a:pPr>
                      <a:r>
                        <a:rPr lang="tr-TR" sz="1100" b="1" dirty="0">
                          <a:solidFill>
                            <a:schemeClr val="tx2"/>
                          </a:solidFill>
                          <a:effectLst/>
                        </a:rPr>
                        <a:t>GÖREVİ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a:solidFill>
                            <a:schemeClr val="tx2"/>
                          </a:solidFill>
                          <a:effectLst/>
                        </a:rPr>
                        <a:t>NORM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r>
                        <a:rPr lang="tr-TR" sz="1100" b="1" dirty="0">
                          <a:solidFill>
                            <a:schemeClr val="tx2"/>
                          </a:solidFill>
                          <a:effectLst/>
                        </a:rPr>
                        <a:t>ÜCRETLİ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a:solidFill>
                            <a:schemeClr val="tx2"/>
                          </a:solidFill>
                          <a:effectLst/>
                        </a:rPr>
                        <a:t>MEVCUT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r>
                        <a:rPr lang="tr-TR" sz="1100" b="1" dirty="0">
                          <a:solidFill>
                            <a:schemeClr val="tx2"/>
                          </a:solidFill>
                          <a:effectLst/>
                        </a:rPr>
                        <a:t>İHTİYAÇ</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91135" algn="ctr">
                        <a:lnSpc>
                          <a:spcPts val="1200"/>
                        </a:lnSpc>
                        <a:spcAft>
                          <a:spcPts val="800"/>
                        </a:spcAft>
                      </a:pPr>
                      <a:r>
                        <a:rPr lang="tr-TR" sz="1100" b="1" dirty="0">
                          <a:solidFill>
                            <a:schemeClr val="tx2"/>
                          </a:solidFill>
                          <a:effectLst/>
                        </a:rPr>
                        <a:t>NORM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102235" algn="ctr">
                        <a:lnSpc>
                          <a:spcPts val="1300"/>
                        </a:lnSpc>
                        <a:spcAft>
                          <a:spcPts val="800"/>
                        </a:spcAft>
                      </a:pPr>
                      <a:r>
                        <a:rPr lang="tr-TR" sz="1100" b="1" dirty="0" smtClean="0">
                          <a:solidFill>
                            <a:schemeClr val="tx2"/>
                          </a:solidFill>
                          <a:effectLst/>
                        </a:rPr>
                        <a:t>  FAZLASI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27847667"/>
                  </a:ext>
                </a:extLst>
              </a:tr>
              <a:tr h="343503">
                <a:tc>
                  <a:txBody>
                    <a:bodyPr/>
                    <a:lstStyle/>
                    <a:p>
                      <a:pPr marL="76835">
                        <a:lnSpc>
                          <a:spcPts val="1300"/>
                        </a:lnSpc>
                        <a:spcAft>
                          <a:spcPts val="800"/>
                        </a:spcAft>
                      </a:pPr>
                      <a:r>
                        <a:rPr lang="tr-TR" sz="1400" b="1" dirty="0" smtClean="0">
                          <a:solidFill>
                            <a:schemeClr val="tx2"/>
                          </a:solidFill>
                          <a:effectLst/>
                        </a:rPr>
                        <a:t>Öğretmen </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23</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23</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rowSpan="2">
                  <a:txBody>
                    <a:bodyPr/>
                    <a:lstStyle/>
                    <a:p>
                      <a:pPr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rowSpan="2">
                  <a:txBody>
                    <a:bodyPr/>
                    <a:lstStyle/>
                    <a:p>
                      <a:pPr marL="306070" algn="ctr">
                        <a:lnSpc>
                          <a:spcPts val="1200"/>
                        </a:lnSpc>
                        <a:spcAft>
                          <a:spcPts val="800"/>
                        </a:spcAft>
                      </a:pPr>
                      <a:endPar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060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p>
                    <a:p>
                      <a:pPr marL="306070" algn="ctr">
                        <a:lnSpc>
                          <a:spcPts val="1200"/>
                        </a:lnSpc>
                        <a:spcAft>
                          <a:spcPts val="800"/>
                        </a:spcAft>
                      </a:pPr>
                      <a:endPar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06070" algn="ctr">
                        <a:lnSpc>
                          <a:spcPts val="1200"/>
                        </a:lnSpc>
                        <a:spcAft>
                          <a:spcPts val="800"/>
                        </a:spcAft>
                      </a:pPr>
                      <a:endPar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4249858979"/>
                  </a:ext>
                </a:extLst>
              </a:tr>
              <a:tr h="343503">
                <a:tc>
                  <a:txBody>
                    <a:bodyPr/>
                    <a:lstStyle/>
                    <a:p>
                      <a:pPr marL="76835">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Sözleşmeli Öğretmen</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vMerge="1">
                  <a:txBody>
                    <a:bodyPr/>
                    <a:lstStyle/>
                    <a:p>
                      <a:pPr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vMerge="1">
                  <a:txBody>
                    <a:bodyPr/>
                    <a:lstStyle/>
                    <a:p>
                      <a:pPr marL="306070">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4008493071"/>
                  </a:ext>
                </a:extLst>
              </a:tr>
              <a:tr h="343503">
                <a:tc>
                  <a:txBody>
                    <a:bodyPr/>
                    <a:lstStyle/>
                    <a:p>
                      <a:pPr marL="76835">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Ücretli Öğretmen</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060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2"/>
                    </a:solidFill>
                  </a:tcPr>
                </a:tc>
              </a:tr>
              <a:tr h="343503">
                <a:tc>
                  <a:txBody>
                    <a:bodyPr/>
                    <a:lstStyle/>
                    <a:p>
                      <a:pPr marL="76835">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Toplam</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23</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060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757149980"/>
              </p:ext>
            </p:extLst>
          </p:nvPr>
        </p:nvGraphicFramePr>
        <p:xfrm>
          <a:off x="405780" y="404664"/>
          <a:ext cx="11305256" cy="4752528"/>
        </p:xfrm>
        <a:graphic>
          <a:graphicData uri="http://schemas.openxmlformats.org/drawingml/2006/table">
            <a:tbl>
              <a:tblPr firstRow="1" firstCol="1" bandRow="1">
                <a:tableStyleId>{08FB837D-C827-4EFA-A057-4D05807E0F7C}</a:tableStyleId>
              </a:tblPr>
              <a:tblGrid>
                <a:gridCol w="2974947">
                  <a:extLst>
                    <a:ext uri="{9D8B030D-6E8A-4147-A177-3AD203B41FA5}">
                      <a16:colId xmlns="" xmlns:a16="http://schemas.microsoft.com/office/drawing/2014/main" val="2918735502"/>
                    </a:ext>
                  </a:extLst>
                </a:gridCol>
                <a:gridCol w="2282088">
                  <a:extLst>
                    <a:ext uri="{9D8B030D-6E8A-4147-A177-3AD203B41FA5}">
                      <a16:colId xmlns="" xmlns:a16="http://schemas.microsoft.com/office/drawing/2014/main" val="269112291"/>
                    </a:ext>
                  </a:extLst>
                </a:gridCol>
                <a:gridCol w="3041259">
                  <a:extLst>
                    <a:ext uri="{9D8B030D-6E8A-4147-A177-3AD203B41FA5}">
                      <a16:colId xmlns="" xmlns:a16="http://schemas.microsoft.com/office/drawing/2014/main" val="2410153074"/>
                    </a:ext>
                  </a:extLst>
                </a:gridCol>
                <a:gridCol w="3006962">
                  <a:extLst>
                    <a:ext uri="{9D8B030D-6E8A-4147-A177-3AD203B41FA5}">
                      <a16:colId xmlns="" xmlns:a16="http://schemas.microsoft.com/office/drawing/2014/main" val="2643748186"/>
                    </a:ext>
                  </a:extLst>
                </a:gridCol>
              </a:tblGrid>
              <a:tr h="312224">
                <a:tc gridSpan="4">
                  <a:txBody>
                    <a:bodyPr/>
                    <a:lstStyle/>
                    <a:p>
                      <a:pPr algn="ctr">
                        <a:lnSpc>
                          <a:spcPts val="1300"/>
                        </a:lnSpc>
                        <a:spcAft>
                          <a:spcPts val="800"/>
                        </a:spcAft>
                      </a:pPr>
                      <a:r>
                        <a:rPr lang="tr-TR" sz="1600" dirty="0" smtClean="0">
                          <a:effectLst/>
                          <a:latin typeface="+mn-lt"/>
                          <a:ea typeface="+mn-ea"/>
                          <a:cs typeface="+mn-cs"/>
                        </a:rPr>
                        <a:t>DERSLİK</a:t>
                      </a:r>
                      <a:r>
                        <a:rPr lang="tr-TR" sz="1600" baseline="0" dirty="0" smtClean="0">
                          <a:effectLst/>
                          <a:latin typeface="+mn-lt"/>
                          <a:ea typeface="+mn-ea"/>
                          <a:cs typeface="+mn-cs"/>
                        </a:rPr>
                        <a:t> VE BÖLÜM SAYISI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31118890"/>
                  </a:ext>
                </a:extLst>
              </a:tr>
              <a:tr h="371262">
                <a:tc>
                  <a:txBody>
                    <a:bodyPr/>
                    <a:lstStyle/>
                    <a:p>
                      <a:pPr algn="l">
                        <a:lnSpc>
                          <a:spcPts val="19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SAYI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AÇIKLAMA</a:t>
                      </a:r>
                      <a:r>
                        <a:rPr lang="tr-TR" sz="11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371262">
                <a:tc>
                  <a:txBody>
                    <a:bodyPr/>
                    <a:lstStyle/>
                    <a:p>
                      <a:pPr algn="l">
                        <a:lnSpc>
                          <a:spcPts val="19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RESMİ PLANA GÖRE DERSLİK</a:t>
                      </a: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24</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27847667"/>
                  </a:ext>
                </a:extLst>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KULLANILAN DERSLİK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24</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4249858979"/>
                  </a:ext>
                </a:extLst>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ANASINIFI OLARAK KULLANILAN DERSLİK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ANAOKULU DERSLİĞİ OLARAK KULLANILIYOR.</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4008493071"/>
                  </a:ext>
                </a:extLst>
              </a:tr>
              <a:tr h="1099978">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İDARİ ODA</a:t>
                      </a: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OLARAK KULLANILAN DERSLİK SAYISI</a:t>
                      </a:r>
                    </a:p>
                    <a:p>
                      <a:pPr marL="76835" algn="l">
                        <a:lnSpc>
                          <a:spcPts val="1300"/>
                        </a:lnSpc>
                        <a:spcAft>
                          <a:spcPts val="800"/>
                        </a:spcAft>
                      </a:pP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(Derslik idari oda olarak ayrılmış ise nedeni açıklama Bölümüne yazılacak)</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KÜTÜPHANE</a:t>
                      </a: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LABARATUVAR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KONFERANS</a:t>
                      </a: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SALONU</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SPOR SALONU</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20748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Kitaplar Klasik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Devre">
  <a:themeElements>
    <a:clrScheme name="Sarı Turuncu">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evre">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http://purl.org/dc/terms/"/>
    <ds:schemaRef ds:uri="http://schemas.openxmlformats.org/package/2006/metadata/core-properties"/>
    <ds:schemaRef ds:uri="4873beb7-5857-4685-be1f-d57550cc96cc"/>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TM03457496[[fn=Paralaks]]</Template>
  <TotalTime>19582</TotalTime>
  <Words>783</Words>
  <Application>Microsoft Office PowerPoint</Application>
  <PresentationFormat>Özel</PresentationFormat>
  <Paragraphs>483</Paragraphs>
  <Slides>18</Slides>
  <Notes>2</Notes>
  <HiddenSlides>0</HiddenSlides>
  <MMClips>0</MMClips>
  <ScaleCrop>false</ScaleCrop>
  <HeadingPairs>
    <vt:vector size="4" baseType="variant">
      <vt:variant>
        <vt:lpstr>Tema</vt:lpstr>
      </vt:variant>
      <vt:variant>
        <vt:i4>2</vt:i4>
      </vt:variant>
      <vt:variant>
        <vt:lpstr>Slayt Başlıkları</vt:lpstr>
      </vt:variant>
      <vt:variant>
        <vt:i4>18</vt:i4>
      </vt:variant>
    </vt:vector>
  </HeadingPairs>
  <TitlesOfParts>
    <vt:vector size="20" baseType="lpstr">
      <vt:lpstr>Kitaplar Klasik 16x9</vt:lpstr>
      <vt:lpstr>Devre</vt:lpstr>
      <vt:lpstr>BANDIRMA ŞEHİT ÖĞRETMEN MUSTAFA BOZ İLKOKULU MÜDÜRLÜĞÜ</vt:lpstr>
      <vt:lpstr>ŞEHİT ÖĞRETMEN MUSTAFA BOZ İLKOKULU MÜDÜRLÜĞÜNÜN TARİHSEL GELİŞİMİ </vt:lpstr>
      <vt:lpstr>  KURUMUN MİSYONU Yeniliklere açık, sürekli kendini geliştiren genç öğretmen kadrosuyla öğrenci merkezli eğitim veren ,teknolojiyi kullanan, velilerin ihtiyaç duydukları her an okul idaresi ve öğretmenlerine ulaşıp eğitim öğretim hizmetlerini alabildikleri ,öğrencilerinin başarılarını ön planda tutup kaliteden ödün vermeyen çağdaş bir eğitim kurumuyuz.</vt:lpstr>
      <vt:lpstr>KURUM STRATEJİK PLAN AMAÇLARI</vt:lpstr>
      <vt:lpstr>BANDIRMA ŞEHİT ÖĞRETMEN MUSTAFA BOZ İLKOKULU MÜDÜRÜ ADNAN AKBAŞ</vt:lpstr>
      <vt:lpstr>PowerPoint Sunusu</vt:lpstr>
      <vt:lpstr>PowerPoint Sunusu</vt:lpstr>
      <vt:lpstr>PowerPoint Sunusu</vt:lpstr>
      <vt:lpstr>PowerPoint Sunusu</vt:lpstr>
      <vt:lpstr>PowerPoint Sunusu</vt:lpstr>
      <vt:lpstr>ŞEHİT ÖĞRETMEN MUSTAFA BOZ  İLKOKULU ÖĞRETMEN, DERSLİK, ŞUBE ÖĞRENCİ SAYILARI </vt:lpstr>
      <vt:lpstr>ŞEHİT ÖĞRETMEN MUSTAFA BOZ İLKOKULU SINIF BAZINDA ÖĞRENCİ SAYILARI resmİ /özel ANASINIFI DAHİL(İLKOKUL VE ORTAOKULLAR İÇİN)</vt:lpstr>
      <vt:lpstr>PowerPoint Sunusu</vt:lpstr>
      <vt:lpstr>PowerPoint Sunusu</vt:lpstr>
      <vt:lpstr>PowerPoint Sunusu</vt:lpstr>
      <vt:lpstr>ERASMUS + PROJELERİMİZ ŞEHİT ÖĞRETMEN MUSTAFA BOZ İLKOKULU MÜDÜRLÜĞÜ</vt:lpstr>
      <vt:lpstr>PowerPoint Sunusu</vt:lpstr>
      <vt:lpstr>PowerPoint Sunusu</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BANDIRMA İLÇE MİLLİ EĞİTİM MÜDÜRLÜĞÜ</dc:title>
  <dc:creator>Mem4</dc:creator>
  <cp:lastModifiedBy>Hp</cp:lastModifiedBy>
  <cp:revision>1514</cp:revision>
  <cp:lastPrinted>2023-01-31T11:45:29Z</cp:lastPrinted>
  <dcterms:created xsi:type="dcterms:W3CDTF">2019-09-18T08:14:41Z</dcterms:created>
  <dcterms:modified xsi:type="dcterms:W3CDTF">2024-01-26T07:48:07Z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